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3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9144000" cy="5143500" type="screen16x9"/>
  <p:notesSz cx="6858000" cy="9144000"/>
  <p:embeddedFontLst>
    <p:embeddedFont>
      <p:font typeface="Calibri" panose="020F0502020204030204" pitchFamily="34" charset="0"/>
      <p:regular r:id="rId36"/>
      <p:bold r:id="rId37"/>
      <p:italic r:id="rId38"/>
      <p:boldItalic r:id="rId39"/>
    </p:embeddedFont>
    <p:embeddedFont>
      <p:font typeface="Century Gothic" panose="020B0502020202020204" pitchFamily="34"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Bare Metal = Núvem privada ou Data Center</a:t>
            </a:r>
            <a:endParaRPr/>
          </a:p>
        </p:txBody>
      </p:sp>
      <p:sp>
        <p:nvSpPr>
          <p:cNvPr id="59" name="Google Shape;5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236d54942c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1" name="Google Shape;121;g1236d54942c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236d54942c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1236d54942c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113f03ece66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g113f03ece66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1236d54942c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2" name="Google Shape;142;g1236d54942c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26b8cc0d8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9" name="Google Shape;149;g126b8cc0d8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7" name="Google Shape;15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1236d54942c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3" name="Google Shape;163;g1236d54942c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113f03ece66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9" name="Google Shape;169;g113f03ece66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113f03ece66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5" name="Google Shape;175;g113f03ece66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1295d930a2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1" name="Google Shape;181;g1295d930a2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236d54942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Bare Metal = Núvem privada ou Data Center</a:t>
            </a:r>
            <a:endParaRPr/>
          </a:p>
        </p:txBody>
      </p:sp>
      <p:sp>
        <p:nvSpPr>
          <p:cNvPr id="65" name="Google Shape;65;g1236d54942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113f03ece66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7" name="Google Shape;187;g113f03ece66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1295d930d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2" name="Google Shape;192;g1295d930d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1653b518a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8" name="Google Shape;198;g11653b518a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1295d930d4f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4" name="Google Shape;204;g1295d930d4f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295d930d4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2" name="Google Shape;212;g1295d930d4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1295d930d4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Falar sobre a aplicação do supermercado</a:t>
            </a:r>
            <a:endParaRPr/>
          </a:p>
          <a:p>
            <a:pPr marL="0" lvl="0" indent="0" algn="l" rtl="0">
              <a:spcBef>
                <a:spcPts val="0"/>
              </a:spcBef>
              <a:spcAft>
                <a:spcPts val="0"/>
              </a:spcAft>
              <a:buNone/>
            </a:pPr>
            <a:r>
              <a:rPr lang="en-US"/>
              <a:t>DataCenter Local </a:t>
            </a:r>
            <a:endParaRPr/>
          </a:p>
          <a:p>
            <a:pPr marL="0" lvl="0" indent="0" algn="l" rtl="0">
              <a:spcBef>
                <a:spcPts val="0"/>
              </a:spcBef>
              <a:spcAft>
                <a:spcPts val="0"/>
              </a:spcAft>
              <a:buNone/>
            </a:pPr>
            <a:r>
              <a:rPr lang="en-US"/>
              <a:t>Aplicativo Shibakita Online</a:t>
            </a:r>
            <a:endParaRPr/>
          </a:p>
          <a:p>
            <a:pPr marL="0" lvl="0" indent="0" algn="l" rtl="0">
              <a:spcBef>
                <a:spcPts val="0"/>
              </a:spcBef>
              <a:spcAft>
                <a:spcPts val="0"/>
              </a:spcAft>
              <a:buNone/>
            </a:pPr>
            <a:r>
              <a:rPr lang="en-US"/>
              <a:t>Aumentar a quantidade de Hipermercados</a:t>
            </a:r>
            <a:endParaRPr/>
          </a:p>
          <a:p>
            <a:pPr marL="0" lvl="0" indent="0" algn="l" rtl="0">
              <a:spcBef>
                <a:spcPts val="0"/>
              </a:spcBef>
              <a:spcAft>
                <a:spcPts val="0"/>
              </a:spcAft>
              <a:buNone/>
            </a:pPr>
            <a:r>
              <a:rPr lang="en-US"/>
              <a:t>Custo de Hardware</a:t>
            </a:r>
            <a:endParaRPr/>
          </a:p>
        </p:txBody>
      </p:sp>
      <p:sp>
        <p:nvSpPr>
          <p:cNvPr id="220" name="Google Shape;220;g1295d930d4f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295d930d4f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Escala Vertical e Horizontal</a:t>
            </a:r>
            <a:endParaRPr/>
          </a:p>
        </p:txBody>
      </p:sp>
      <p:sp>
        <p:nvSpPr>
          <p:cNvPr id="227" name="Google Shape;227;g1295d930d4f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1295d930d4f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3" name="Google Shape;233;g1295d930d4f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295d930d4f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0" name="Google Shape;240;g1295d930d4f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295d930d4f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6" name="Google Shape;246;g1295d930d4f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1236d54942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4" name="Google Shape;74;g1236d54942c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95d930d4f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2" name="Google Shape;252;g1295d930d4f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1295d930d4f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9" name="Google Shape;259;g1295d930d4f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1295d930d4f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6" name="Google Shape;266;g1295d930d4f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297dac157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Bare Metal = Núvem privada ou Data Center</a:t>
            </a:r>
            <a:endParaRPr/>
          </a:p>
        </p:txBody>
      </p:sp>
      <p:sp>
        <p:nvSpPr>
          <p:cNvPr id="274" name="Google Shape;274;g1297dac157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236d54942c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0" name="Google Shape;80;g1236d54942c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236d54942c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1236d54942c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236d54942c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g1236d54942c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236d54942c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9" name="Google Shape;109;g1236d54942c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1236d54942c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6" name="Google Shape;116;g1236d54942c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9"/>
        <p:cNvGrpSpPr/>
        <p:nvPr/>
      </p:nvGrpSpPr>
      <p:grpSpPr>
        <a:xfrm>
          <a:off x="0" y="0"/>
          <a:ext cx="0" cy="0"/>
          <a:chOff x="0" y="0"/>
          <a:chExt cx="0" cy="0"/>
        </a:xfrm>
      </p:grpSpPr>
      <p:sp>
        <p:nvSpPr>
          <p:cNvPr id="10" name="Google Shape;10;p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 name="Google Shape;11;p2"/>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39"/>
        <p:cNvGrpSpPr/>
        <p:nvPr/>
      </p:nvGrpSpPr>
      <p:grpSpPr>
        <a:xfrm>
          <a:off x="0" y="0"/>
          <a:ext cx="0" cy="0"/>
          <a:chOff x="0" y="0"/>
          <a:chExt cx="0" cy="0"/>
        </a:xfrm>
      </p:grpSpPr>
      <p:sp>
        <p:nvSpPr>
          <p:cNvPr id="40" name="Google Shape;40;p1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11"/>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2" name="Google Shape;42;p11"/>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3"/>
        <p:cNvGrpSpPr/>
        <p:nvPr/>
      </p:nvGrpSpPr>
      <p:grpSpPr>
        <a:xfrm>
          <a:off x="0" y="0"/>
          <a:ext cx="0" cy="0"/>
          <a:chOff x="0" y="0"/>
          <a:chExt cx="0" cy="0"/>
        </a:xfrm>
      </p:grpSpPr>
      <p:sp>
        <p:nvSpPr>
          <p:cNvPr id="44" name="Google Shape;44;p1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2"/>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6" name="Google Shape;46;p12"/>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7" name="Google Shape;47;p12"/>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8" name="Google Shape;48;p12"/>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49"/>
        <p:cNvGrpSpPr/>
        <p:nvPr/>
      </p:nvGrpSpPr>
      <p:grpSpPr>
        <a:xfrm>
          <a:off x="0" y="0"/>
          <a:ext cx="0" cy="0"/>
          <a:chOff x="0" y="0"/>
          <a:chExt cx="0" cy="0"/>
        </a:xfrm>
      </p:grpSpPr>
      <p:sp>
        <p:nvSpPr>
          <p:cNvPr id="50" name="Google Shape;50;p1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3"/>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2" name="Google Shape;52;p13"/>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3" name="Google Shape;53;p13"/>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4" name="Google Shape;54;p13"/>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5" name="Google Shape;55;p13"/>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6" name="Google Shape;56;p13"/>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3"/>
        <p:cNvGrpSpPr/>
        <p:nvPr/>
      </p:nvGrpSpPr>
      <p:grpSpPr>
        <a:xfrm>
          <a:off x="0" y="0"/>
          <a:ext cx="0" cy="0"/>
          <a:chOff x="0" y="0"/>
          <a:chExt cx="0" cy="0"/>
        </a:xfrm>
      </p:grpSpPr>
      <p:sp>
        <p:nvSpPr>
          <p:cNvPr id="14" name="Google Shape;14;p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4"/>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6"/>
        <p:cNvGrpSpPr/>
        <p:nvPr/>
      </p:nvGrpSpPr>
      <p:grpSpPr>
        <a:xfrm>
          <a:off x="0" y="0"/>
          <a:ext cx="0" cy="0"/>
          <a:chOff x="0" y="0"/>
          <a:chExt cx="0" cy="0"/>
        </a:xfrm>
      </p:grpSpPr>
      <p:sp>
        <p:nvSpPr>
          <p:cNvPr id="17" name="Google Shape;17;p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5"/>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9" name="Google Shape;19;p5"/>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
        <p:cNvGrpSpPr/>
        <p:nvPr/>
      </p:nvGrpSpPr>
      <p:grpSpPr>
        <a:xfrm>
          <a:off x="0" y="0"/>
          <a:ext cx="0" cy="0"/>
          <a:chOff x="0" y="0"/>
          <a:chExt cx="0" cy="0"/>
        </a:xfrm>
      </p:grpSpPr>
      <p:sp>
        <p:nvSpPr>
          <p:cNvPr id="21" name="Google Shape;21;p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2"/>
        <p:cNvGrpSpPr/>
        <p:nvPr/>
      </p:nvGrpSpPr>
      <p:grpSpPr>
        <a:xfrm>
          <a:off x="0" y="0"/>
          <a:ext cx="0" cy="0"/>
          <a:chOff x="0" y="0"/>
          <a:chExt cx="0" cy="0"/>
        </a:xfrm>
      </p:grpSpPr>
      <p:sp>
        <p:nvSpPr>
          <p:cNvPr id="23" name="Google Shape;23;p7"/>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4"/>
        <p:cNvGrpSpPr/>
        <p:nvPr/>
      </p:nvGrpSpPr>
      <p:grpSpPr>
        <a:xfrm>
          <a:off x="0" y="0"/>
          <a:ext cx="0" cy="0"/>
          <a:chOff x="0" y="0"/>
          <a:chExt cx="0" cy="0"/>
        </a:xfrm>
      </p:grpSpPr>
      <p:sp>
        <p:nvSpPr>
          <p:cNvPr id="25" name="Google Shape;25;p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8"/>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7" name="Google Shape;27;p8"/>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8" name="Google Shape;28;p8"/>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9"/>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2" name="Google Shape;32;p9"/>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3" name="Google Shape;33;p9"/>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4"/>
        <p:cNvGrpSpPr/>
        <p:nvPr/>
      </p:nvGrpSpPr>
      <p:grpSpPr>
        <a:xfrm>
          <a:off x="0" y="0"/>
          <a:ext cx="0" cy="0"/>
          <a:chOff x="0" y="0"/>
          <a:chExt cx="0" cy="0"/>
        </a:xfrm>
      </p:grpSpPr>
      <p:sp>
        <p:nvSpPr>
          <p:cNvPr id="35" name="Google Shape;35;p1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0"/>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7" name="Google Shape;37;p10"/>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8" name="Google Shape;38;p10"/>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rotWithShape="1">
          <a:blip r:embed="rId14">
            <a:alphaModFix/>
          </a:blip>
          <a:srcRect/>
          <a:stretch/>
        </p:blipFill>
        <p:spPr>
          <a:xfrm>
            <a:off x="8165520" y="95760"/>
            <a:ext cx="845280" cy="379440"/>
          </a:xfrm>
          <a:prstGeom prst="rect">
            <a:avLst/>
          </a:prstGeom>
          <a:noFill/>
          <a:ln>
            <a:noFill/>
          </a:ln>
        </p:spPr>
      </p:pic>
      <p:sp>
        <p:nvSpPr>
          <p:cNvPr id="7" name="Google Shape;7;p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spcBef>
                <a:spcPts val="0"/>
              </a:spcBef>
              <a:spcAft>
                <a:spcPts val="0"/>
              </a:spcAft>
              <a:buSzPts val="1400"/>
              <a:buNone/>
              <a:defRPr sz="18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8" name="Google Shape;8;p1"/>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2.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0"/>
        <p:cNvGrpSpPr/>
        <p:nvPr/>
      </p:nvGrpSpPr>
      <p:grpSpPr>
        <a:xfrm>
          <a:off x="0" y="0"/>
          <a:ext cx="0" cy="0"/>
          <a:chOff x="0" y="0"/>
          <a:chExt cx="0" cy="0"/>
        </a:xfrm>
      </p:grpSpPr>
      <p:sp>
        <p:nvSpPr>
          <p:cNvPr id="61" name="Google Shape;61;p14"/>
          <p:cNvSpPr/>
          <p:nvPr/>
        </p:nvSpPr>
        <p:spPr>
          <a:xfrm>
            <a:off x="529375" y="951950"/>
            <a:ext cx="8416500" cy="19704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Introdução ao Desenvolvimento Moderno de Software</a:t>
            </a:r>
            <a:endParaRPr sz="4000" b="0" i="0" u="none" strike="noStrike" cap="none">
              <a:latin typeface="Arial"/>
              <a:ea typeface="Arial"/>
              <a:cs typeface="Arial"/>
              <a:sym typeface="Arial"/>
            </a:endParaRPr>
          </a:p>
        </p:txBody>
      </p:sp>
      <p:sp>
        <p:nvSpPr>
          <p:cNvPr id="62" name="Google Shape;62;p14"/>
          <p:cNvSpPr txBox="1"/>
          <p:nvPr/>
        </p:nvSpPr>
        <p:spPr>
          <a:xfrm>
            <a:off x="672450" y="2897250"/>
            <a:ext cx="37701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Denilson Bonatti</a:t>
            </a:r>
            <a:endParaRPr/>
          </a:p>
          <a:p>
            <a:pPr marL="0" lvl="0" indent="0" algn="l" rtl="0">
              <a:spcBef>
                <a:spcPts val="0"/>
              </a:spcBef>
              <a:spcAft>
                <a:spcPts val="0"/>
              </a:spcAft>
              <a:buNone/>
            </a:pPr>
            <a:r>
              <a:rPr lang="en-US"/>
              <a:t>Tech Lead - DIO</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2"/>
        <p:cNvGrpSpPr/>
        <p:nvPr/>
      </p:nvGrpSpPr>
      <p:grpSpPr>
        <a:xfrm>
          <a:off x="0" y="0"/>
          <a:ext cx="0" cy="0"/>
          <a:chOff x="0" y="0"/>
          <a:chExt cx="0" cy="0"/>
        </a:xfrm>
      </p:grpSpPr>
      <p:sp>
        <p:nvSpPr>
          <p:cNvPr id="123" name="Google Shape;123;p23"/>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UI Design (User Interface)</a:t>
            </a:r>
            <a:endParaRPr sz="4000" b="0" strike="noStrike">
              <a:latin typeface="Arial"/>
              <a:ea typeface="Arial"/>
              <a:cs typeface="Arial"/>
              <a:sym typeface="Arial"/>
            </a:endParaRPr>
          </a:p>
        </p:txBody>
      </p:sp>
      <p:sp>
        <p:nvSpPr>
          <p:cNvPr id="124" name="Google Shape;124;p23"/>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125" name="Google Shape;125;p23"/>
          <p:cNvSpPr/>
          <p:nvPr/>
        </p:nvSpPr>
        <p:spPr>
          <a:xfrm>
            <a:off x="522000" y="2625425"/>
            <a:ext cx="7926600" cy="766500"/>
          </a:xfrm>
          <a:prstGeom prst="rect">
            <a:avLst/>
          </a:prstGeom>
          <a:noFill/>
          <a:ln>
            <a:noFill/>
          </a:ln>
        </p:spPr>
        <p:txBody>
          <a:bodyPr spcFirstLastPara="1" wrap="square" lIns="91425" tIns="91425" rIns="91425" bIns="91425" anchor="ctr" anchorCtr="0">
            <a:noAutofit/>
          </a:bodyPr>
          <a:lstStyle/>
          <a:p>
            <a:pPr marL="76319" marR="0" lvl="0" indent="0" algn="just" rtl="0">
              <a:lnSpc>
                <a:spcPct val="100000"/>
              </a:lnSpc>
              <a:spcBef>
                <a:spcPts val="0"/>
              </a:spcBef>
              <a:spcAft>
                <a:spcPts val="0"/>
              </a:spcAft>
              <a:buSzPts val="1100"/>
              <a:buFont typeface="Arial"/>
              <a:buNone/>
            </a:pPr>
            <a:r>
              <a:rPr lang="en-US" sz="2400">
                <a:solidFill>
                  <a:srgbClr val="181818"/>
                </a:solidFill>
                <a:latin typeface="Calibri"/>
                <a:ea typeface="Calibri"/>
                <a:cs typeface="Calibri"/>
                <a:sym typeface="Calibri"/>
              </a:rPr>
              <a:t>O designer de interface do usuário é o profissional responsável em criar o que o usuário irá ver e utilizar o produto. Este profissional entende padrões visuais que podem ajudar o usuário na experiência de utilização do software.</a:t>
            </a:r>
            <a:endParaRPr sz="2400">
              <a:solidFill>
                <a:srgbClr val="181818"/>
              </a:solidFill>
              <a:latin typeface="Calibri"/>
              <a:ea typeface="Calibri"/>
              <a:cs typeface="Calibri"/>
              <a:sym typeface="Calibri"/>
            </a:endParaRPr>
          </a:p>
          <a:p>
            <a:pPr marL="76319" marR="0" lvl="0" indent="0" algn="just" rtl="0">
              <a:lnSpc>
                <a:spcPct val="100000"/>
              </a:lnSpc>
              <a:spcBef>
                <a:spcPts val="0"/>
              </a:spcBef>
              <a:spcAft>
                <a:spcPts val="0"/>
              </a:spcAft>
              <a:buSzPts val="1100"/>
              <a:buFont typeface="Arial"/>
              <a:buNone/>
            </a:pPr>
            <a:r>
              <a:rPr lang="en-US" sz="2400" b="1">
                <a:solidFill>
                  <a:srgbClr val="181818"/>
                </a:solidFill>
                <a:latin typeface="Calibri"/>
                <a:ea typeface="Calibri"/>
                <a:cs typeface="Calibri"/>
                <a:sym typeface="Calibri"/>
              </a:rPr>
              <a:t>Profissional focado em cores, tipografia, microinterações e estilos.</a:t>
            </a:r>
            <a:endParaRPr sz="2400" b="1">
              <a:solidFill>
                <a:srgbClr val="181818"/>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9"/>
        <p:cNvGrpSpPr/>
        <p:nvPr/>
      </p:nvGrpSpPr>
      <p:grpSpPr>
        <a:xfrm>
          <a:off x="0" y="0"/>
          <a:ext cx="0" cy="0"/>
          <a:chOff x="0" y="0"/>
          <a:chExt cx="0" cy="0"/>
        </a:xfrm>
      </p:grpSpPr>
      <p:sp>
        <p:nvSpPr>
          <p:cNvPr id="130" name="Google Shape;130;p24"/>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UI Design (User Interface)</a:t>
            </a:r>
            <a:endParaRPr sz="4000" b="0" strike="noStrike">
              <a:latin typeface="Arial"/>
              <a:ea typeface="Arial"/>
              <a:cs typeface="Arial"/>
              <a:sym typeface="Arial"/>
            </a:endParaRPr>
          </a:p>
        </p:txBody>
      </p:sp>
      <p:sp>
        <p:nvSpPr>
          <p:cNvPr id="131" name="Google Shape;131;p24"/>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132" name="Google Shape;132;p24"/>
          <p:cNvSpPr/>
          <p:nvPr/>
        </p:nvSpPr>
        <p:spPr>
          <a:xfrm>
            <a:off x="522000" y="2625425"/>
            <a:ext cx="3519900" cy="766500"/>
          </a:xfrm>
          <a:prstGeom prst="rect">
            <a:avLst/>
          </a:prstGeom>
          <a:noFill/>
          <a:ln>
            <a:noFill/>
          </a:ln>
        </p:spPr>
        <p:txBody>
          <a:bodyPr spcFirstLastPara="1" wrap="square" lIns="91425" tIns="91425" rIns="91425" bIns="91425" anchor="ctr" anchorCtr="0">
            <a:noAutofit/>
          </a:bodyPr>
          <a:lstStyle/>
          <a:p>
            <a:pPr marL="76319" marR="0" lvl="0" indent="0" algn="just" rtl="0">
              <a:lnSpc>
                <a:spcPct val="100000"/>
              </a:lnSpc>
              <a:spcBef>
                <a:spcPts val="0"/>
              </a:spcBef>
              <a:spcAft>
                <a:spcPts val="0"/>
              </a:spcAft>
              <a:buSzPts val="1100"/>
              <a:buFont typeface="Arial"/>
              <a:buNone/>
            </a:pPr>
            <a:r>
              <a:rPr lang="en-US" sz="2400">
                <a:solidFill>
                  <a:srgbClr val="181818"/>
                </a:solidFill>
                <a:latin typeface="Calibri"/>
                <a:ea typeface="Calibri"/>
                <a:cs typeface="Calibri"/>
                <a:sym typeface="Calibri"/>
              </a:rPr>
              <a:t>UI designer, ou designer de interface do usuário, promove a criação e o desenvolvimento da interface explorada pelo usuário em um produto ou serviço.</a:t>
            </a:r>
            <a:endParaRPr sz="2400" b="1">
              <a:solidFill>
                <a:srgbClr val="181818"/>
              </a:solidFill>
              <a:latin typeface="Calibri"/>
              <a:ea typeface="Calibri"/>
              <a:cs typeface="Calibri"/>
              <a:sym typeface="Calibri"/>
            </a:endParaRPr>
          </a:p>
        </p:txBody>
      </p:sp>
      <p:pic>
        <p:nvPicPr>
          <p:cNvPr id="133" name="Google Shape;133;p24"/>
          <p:cNvPicPr preferRelativeResize="0"/>
          <p:nvPr/>
        </p:nvPicPr>
        <p:blipFill>
          <a:blip r:embed="rId3">
            <a:alphaModFix/>
          </a:blip>
          <a:stretch>
            <a:fillRect/>
          </a:stretch>
        </p:blipFill>
        <p:spPr>
          <a:xfrm>
            <a:off x="4230000" y="1573677"/>
            <a:ext cx="4654848" cy="1224960"/>
          </a:xfrm>
          <a:prstGeom prst="rect">
            <a:avLst/>
          </a:prstGeom>
          <a:noFill/>
          <a:ln>
            <a:noFill/>
          </a:ln>
        </p:spPr>
      </p:pic>
      <p:pic>
        <p:nvPicPr>
          <p:cNvPr id="134" name="Google Shape;134;p24"/>
          <p:cNvPicPr preferRelativeResize="0"/>
          <p:nvPr/>
        </p:nvPicPr>
        <p:blipFill>
          <a:blip r:embed="rId4">
            <a:alphaModFix/>
          </a:blip>
          <a:stretch>
            <a:fillRect/>
          </a:stretch>
        </p:blipFill>
        <p:spPr>
          <a:xfrm>
            <a:off x="5120100" y="3019820"/>
            <a:ext cx="3519900" cy="198108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8"/>
        <p:cNvGrpSpPr/>
        <p:nvPr/>
      </p:nvGrpSpPr>
      <p:grpSpPr>
        <a:xfrm>
          <a:off x="0" y="0"/>
          <a:ext cx="0" cy="0"/>
          <a:chOff x="0" y="0"/>
          <a:chExt cx="0" cy="0"/>
        </a:xfrm>
      </p:grpSpPr>
      <p:pic>
        <p:nvPicPr>
          <p:cNvPr id="139" name="Google Shape;139;p25"/>
          <p:cNvPicPr preferRelativeResize="0"/>
          <p:nvPr/>
        </p:nvPicPr>
        <p:blipFill>
          <a:blip r:embed="rId3">
            <a:alphaModFix/>
          </a:blip>
          <a:stretch>
            <a:fillRect/>
          </a:stretch>
        </p:blipFill>
        <p:spPr>
          <a:xfrm>
            <a:off x="281175" y="873613"/>
            <a:ext cx="8210250" cy="35679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3"/>
        <p:cNvGrpSpPr/>
        <p:nvPr/>
      </p:nvGrpSpPr>
      <p:grpSpPr>
        <a:xfrm>
          <a:off x="0" y="0"/>
          <a:ext cx="0" cy="0"/>
          <a:chOff x="0" y="0"/>
          <a:chExt cx="0" cy="0"/>
        </a:xfrm>
      </p:grpSpPr>
      <p:sp>
        <p:nvSpPr>
          <p:cNvPr id="144" name="Google Shape;144;p26"/>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Ferramentas utilizadas</a:t>
            </a:r>
            <a:endParaRPr sz="4000" b="0" strike="noStrike">
              <a:latin typeface="Arial"/>
              <a:ea typeface="Arial"/>
              <a:cs typeface="Arial"/>
              <a:sym typeface="Arial"/>
            </a:endParaRPr>
          </a:p>
        </p:txBody>
      </p:sp>
      <p:sp>
        <p:nvSpPr>
          <p:cNvPr id="145" name="Google Shape;145;p26"/>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146" name="Google Shape;146;p26"/>
          <p:cNvSpPr/>
          <p:nvPr/>
        </p:nvSpPr>
        <p:spPr>
          <a:xfrm>
            <a:off x="522000" y="2625425"/>
            <a:ext cx="3519900" cy="766500"/>
          </a:xfrm>
          <a:prstGeom prst="rect">
            <a:avLst/>
          </a:prstGeom>
          <a:noFill/>
          <a:ln>
            <a:noFill/>
          </a:ln>
        </p:spPr>
        <p:txBody>
          <a:bodyPr spcFirstLastPara="1" wrap="square" lIns="91425" tIns="91425" rIns="91425" bIns="91425" anchor="ctr" anchorCtr="0">
            <a:noAutofit/>
          </a:bodyPr>
          <a:lstStyle/>
          <a:p>
            <a:pPr marL="457200" marR="0" lvl="0" indent="-381000" algn="just" rtl="0">
              <a:lnSpc>
                <a:spcPct val="100000"/>
              </a:lnSpc>
              <a:spcBef>
                <a:spcPts val="0"/>
              </a:spcBef>
              <a:spcAft>
                <a:spcPts val="0"/>
              </a:spcAft>
              <a:buClr>
                <a:srgbClr val="181818"/>
              </a:buClr>
              <a:buSzPts val="2400"/>
              <a:buFont typeface="Calibri"/>
              <a:buAutoNum type="arabicPeriod"/>
            </a:pPr>
            <a:r>
              <a:rPr lang="en-US" sz="2400">
                <a:solidFill>
                  <a:srgbClr val="181818"/>
                </a:solidFill>
                <a:latin typeface="Calibri"/>
                <a:ea typeface="Calibri"/>
                <a:cs typeface="Calibri"/>
                <a:sym typeface="Calibri"/>
              </a:rPr>
              <a:t>Invision</a:t>
            </a:r>
            <a:endParaRPr sz="2400">
              <a:solidFill>
                <a:srgbClr val="181818"/>
              </a:solidFill>
              <a:latin typeface="Calibri"/>
              <a:ea typeface="Calibri"/>
              <a:cs typeface="Calibri"/>
              <a:sym typeface="Calibri"/>
            </a:endParaRPr>
          </a:p>
          <a:p>
            <a:pPr marL="457200" marR="0" lvl="0" indent="-381000" algn="just" rtl="0">
              <a:lnSpc>
                <a:spcPct val="100000"/>
              </a:lnSpc>
              <a:spcBef>
                <a:spcPts val="0"/>
              </a:spcBef>
              <a:spcAft>
                <a:spcPts val="0"/>
              </a:spcAft>
              <a:buClr>
                <a:srgbClr val="181818"/>
              </a:buClr>
              <a:buSzPts val="2400"/>
              <a:buFont typeface="Calibri"/>
              <a:buAutoNum type="arabicPeriod"/>
            </a:pPr>
            <a:r>
              <a:rPr lang="en-US" sz="2400">
                <a:solidFill>
                  <a:srgbClr val="181818"/>
                </a:solidFill>
                <a:latin typeface="Calibri"/>
                <a:ea typeface="Calibri"/>
                <a:cs typeface="Calibri"/>
                <a:sym typeface="Calibri"/>
              </a:rPr>
              <a:t>Visio</a:t>
            </a:r>
            <a:endParaRPr sz="2400">
              <a:solidFill>
                <a:srgbClr val="181818"/>
              </a:solidFill>
              <a:latin typeface="Calibri"/>
              <a:ea typeface="Calibri"/>
              <a:cs typeface="Calibri"/>
              <a:sym typeface="Calibri"/>
            </a:endParaRPr>
          </a:p>
          <a:p>
            <a:pPr marL="457200" marR="0" lvl="0" indent="-381000" algn="just" rtl="0">
              <a:lnSpc>
                <a:spcPct val="100000"/>
              </a:lnSpc>
              <a:spcBef>
                <a:spcPts val="0"/>
              </a:spcBef>
              <a:spcAft>
                <a:spcPts val="0"/>
              </a:spcAft>
              <a:buClr>
                <a:srgbClr val="181818"/>
              </a:buClr>
              <a:buSzPts val="2400"/>
              <a:buFont typeface="Calibri"/>
              <a:buAutoNum type="arabicPeriod"/>
            </a:pPr>
            <a:r>
              <a:rPr lang="en-US" sz="2400">
                <a:solidFill>
                  <a:srgbClr val="181818"/>
                </a:solidFill>
                <a:latin typeface="Calibri"/>
                <a:ea typeface="Calibri"/>
                <a:cs typeface="Calibri"/>
                <a:sym typeface="Calibri"/>
              </a:rPr>
              <a:t>Adobe XD</a:t>
            </a:r>
            <a:endParaRPr sz="2400">
              <a:solidFill>
                <a:srgbClr val="181818"/>
              </a:solidFill>
              <a:latin typeface="Calibri"/>
              <a:ea typeface="Calibri"/>
              <a:cs typeface="Calibri"/>
              <a:sym typeface="Calibri"/>
            </a:endParaRPr>
          </a:p>
          <a:p>
            <a:pPr marL="457200" marR="0" lvl="0" indent="-381000" algn="just" rtl="0">
              <a:lnSpc>
                <a:spcPct val="100000"/>
              </a:lnSpc>
              <a:spcBef>
                <a:spcPts val="0"/>
              </a:spcBef>
              <a:spcAft>
                <a:spcPts val="0"/>
              </a:spcAft>
              <a:buClr>
                <a:srgbClr val="181818"/>
              </a:buClr>
              <a:buSzPts val="2400"/>
              <a:buFont typeface="Calibri"/>
              <a:buAutoNum type="arabicPeriod"/>
            </a:pPr>
            <a:r>
              <a:rPr lang="en-US" sz="2400">
                <a:solidFill>
                  <a:srgbClr val="181818"/>
                </a:solidFill>
                <a:latin typeface="Calibri"/>
                <a:ea typeface="Calibri"/>
                <a:cs typeface="Calibri"/>
                <a:sym typeface="Calibri"/>
              </a:rPr>
              <a:t>Figma</a:t>
            </a:r>
            <a:endParaRPr sz="2400">
              <a:solidFill>
                <a:srgbClr val="181818"/>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0"/>
        <p:cNvGrpSpPr/>
        <p:nvPr/>
      </p:nvGrpSpPr>
      <p:grpSpPr>
        <a:xfrm>
          <a:off x="0" y="0"/>
          <a:ext cx="0" cy="0"/>
          <a:chOff x="0" y="0"/>
          <a:chExt cx="0" cy="0"/>
        </a:xfrm>
      </p:grpSpPr>
      <p:sp>
        <p:nvSpPr>
          <p:cNvPr id="151" name="Google Shape;151;p27"/>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Modelo Cliente-Servidor</a:t>
            </a:r>
            <a:endParaRPr sz="4000" b="0" strike="noStrike">
              <a:latin typeface="Arial"/>
              <a:ea typeface="Arial"/>
              <a:cs typeface="Arial"/>
              <a:sym typeface="Arial"/>
            </a:endParaRPr>
          </a:p>
        </p:txBody>
      </p:sp>
      <p:sp>
        <p:nvSpPr>
          <p:cNvPr id="152" name="Google Shape;152;p27"/>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153" name="Google Shape;153;p27"/>
          <p:cNvSpPr txBox="1"/>
          <p:nvPr/>
        </p:nvSpPr>
        <p:spPr>
          <a:xfrm>
            <a:off x="608100" y="1645375"/>
            <a:ext cx="3755700" cy="2616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sz="1800"/>
              <a:t>O modelo cliente-servidor é uma estrutura de aplicação que distribui as tarefas e cargas de trabalho entre os fornecedores de um recurso ou serviço, designados como servidores, e os requerentes dos serviços, designados como clientes.</a:t>
            </a:r>
            <a:endParaRPr sz="1800"/>
          </a:p>
          <a:p>
            <a:pPr marL="0" lvl="0" indent="0" algn="l" rtl="0">
              <a:spcBef>
                <a:spcPts val="0"/>
              </a:spcBef>
              <a:spcAft>
                <a:spcPts val="0"/>
              </a:spcAft>
              <a:buNone/>
            </a:pPr>
            <a:endParaRPr/>
          </a:p>
        </p:txBody>
      </p:sp>
      <p:pic>
        <p:nvPicPr>
          <p:cNvPr id="154" name="Google Shape;154;p27"/>
          <p:cNvPicPr preferRelativeResize="0"/>
          <p:nvPr/>
        </p:nvPicPr>
        <p:blipFill>
          <a:blip r:embed="rId3">
            <a:alphaModFix/>
          </a:blip>
          <a:stretch>
            <a:fillRect/>
          </a:stretch>
        </p:blipFill>
        <p:spPr>
          <a:xfrm>
            <a:off x="4660800" y="1796050"/>
            <a:ext cx="4229100" cy="20383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8"/>
        <p:cNvGrpSpPr/>
        <p:nvPr/>
      </p:nvGrpSpPr>
      <p:grpSpPr>
        <a:xfrm>
          <a:off x="0" y="0"/>
          <a:ext cx="0" cy="0"/>
          <a:chOff x="0" y="0"/>
          <a:chExt cx="0" cy="0"/>
        </a:xfrm>
      </p:grpSpPr>
      <p:sp>
        <p:nvSpPr>
          <p:cNvPr id="159" name="Google Shape;159;p28"/>
          <p:cNvSpPr/>
          <p:nvPr/>
        </p:nvSpPr>
        <p:spPr>
          <a:xfrm>
            <a:off x="565560" y="636480"/>
            <a:ext cx="740988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Desenvolvedor Front End</a:t>
            </a:r>
            <a:endParaRPr sz="4000" b="0" strike="noStrike">
              <a:latin typeface="Arial"/>
              <a:ea typeface="Arial"/>
              <a:cs typeface="Arial"/>
              <a:sym typeface="Arial"/>
            </a:endParaRPr>
          </a:p>
        </p:txBody>
      </p:sp>
      <p:sp>
        <p:nvSpPr>
          <p:cNvPr id="160" name="Google Shape;160;p28"/>
          <p:cNvSpPr/>
          <p:nvPr/>
        </p:nvSpPr>
        <p:spPr>
          <a:xfrm>
            <a:off x="540000" y="2189025"/>
            <a:ext cx="8100000" cy="2088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t>O desenvolvedor Front End é que programa a parte visual de um site ou aplicativo, ou seja, aquilo que conseguimos interagir. Quem trabalha com Front End é responsável por desenvolver por meio de código uma interface gráfica, normalmente com as tecnologias base da Web (HTML, CSS e JavaScript).</a:t>
            </a:r>
            <a:endParaRPr sz="24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64"/>
        <p:cNvGrpSpPr/>
        <p:nvPr/>
      </p:nvGrpSpPr>
      <p:grpSpPr>
        <a:xfrm>
          <a:off x="0" y="0"/>
          <a:ext cx="0" cy="0"/>
          <a:chOff x="0" y="0"/>
          <a:chExt cx="0" cy="0"/>
        </a:xfrm>
      </p:grpSpPr>
      <p:sp>
        <p:nvSpPr>
          <p:cNvPr id="165" name="Google Shape;165;p29"/>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Onde que eu crio os códigos?</a:t>
            </a:r>
            <a:endParaRPr sz="4000" b="0" strike="noStrike">
              <a:latin typeface="Arial"/>
              <a:ea typeface="Arial"/>
              <a:cs typeface="Arial"/>
              <a:sym typeface="Arial"/>
            </a:endParaRPr>
          </a:p>
        </p:txBody>
      </p:sp>
      <p:sp>
        <p:nvSpPr>
          <p:cNvPr id="166" name="Google Shape;166;p29"/>
          <p:cNvSpPr/>
          <p:nvPr/>
        </p:nvSpPr>
        <p:spPr>
          <a:xfrm>
            <a:off x="540000" y="2189025"/>
            <a:ext cx="8100000" cy="265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b="1"/>
              <a:t>Em um IDE!</a:t>
            </a:r>
            <a:endParaRPr sz="2400" b="1"/>
          </a:p>
          <a:p>
            <a:pPr marL="0" lvl="0" indent="0" algn="l" rtl="0">
              <a:spcBef>
                <a:spcPts val="0"/>
              </a:spcBef>
              <a:spcAft>
                <a:spcPts val="0"/>
              </a:spcAft>
              <a:buNone/>
            </a:pPr>
            <a:endParaRPr sz="2400"/>
          </a:p>
          <a:p>
            <a:pPr marL="0" lvl="0" indent="0" algn="l" rtl="0">
              <a:spcBef>
                <a:spcPts val="0"/>
              </a:spcBef>
              <a:spcAft>
                <a:spcPts val="0"/>
              </a:spcAft>
              <a:buClr>
                <a:schemeClr val="dk1"/>
              </a:buClr>
              <a:buSzPts val="1100"/>
              <a:buFont typeface="Arial"/>
              <a:buNone/>
            </a:pPr>
            <a:r>
              <a:rPr lang="en-US" sz="2400"/>
              <a:t>Um ambiente de desenvolvimento integrado (IDE) é um software para criar aplicações que combina ferramentas comuns de desenvolvimento em uma única interface gráfica do usuário (GUI). </a:t>
            </a:r>
            <a:endParaRPr sz="24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0"/>
        <p:cNvGrpSpPr/>
        <p:nvPr/>
      </p:nvGrpSpPr>
      <p:grpSpPr>
        <a:xfrm>
          <a:off x="0" y="0"/>
          <a:ext cx="0" cy="0"/>
          <a:chOff x="0" y="0"/>
          <a:chExt cx="0" cy="0"/>
        </a:xfrm>
      </p:grpSpPr>
      <p:sp>
        <p:nvSpPr>
          <p:cNvPr id="171" name="Google Shape;171;p30"/>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Mas o que são os frameworks?</a:t>
            </a:r>
            <a:endParaRPr sz="4000" b="0" strike="noStrike">
              <a:latin typeface="Arial"/>
              <a:ea typeface="Arial"/>
              <a:cs typeface="Arial"/>
              <a:sym typeface="Arial"/>
            </a:endParaRPr>
          </a:p>
        </p:txBody>
      </p:sp>
      <p:sp>
        <p:nvSpPr>
          <p:cNvPr id="172" name="Google Shape;172;p30"/>
          <p:cNvSpPr/>
          <p:nvPr/>
        </p:nvSpPr>
        <p:spPr>
          <a:xfrm>
            <a:off x="540000" y="2270413"/>
            <a:ext cx="8100000" cy="1815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800" b="1"/>
              <a:t>Framework é, de forma básica, um facilitador.</a:t>
            </a:r>
            <a:endParaRPr sz="1800" b="1"/>
          </a:p>
          <a:p>
            <a:pPr marL="0" lvl="0" indent="0" algn="l" rtl="0">
              <a:spcBef>
                <a:spcPts val="0"/>
              </a:spcBef>
              <a:spcAft>
                <a:spcPts val="0"/>
              </a:spcAft>
              <a:buClr>
                <a:schemeClr val="dk1"/>
              </a:buClr>
              <a:buSzPts val="1100"/>
              <a:buFont typeface="Arial"/>
              <a:buNone/>
            </a:pPr>
            <a:endParaRPr sz="1800"/>
          </a:p>
          <a:p>
            <a:pPr marL="0" lvl="0" indent="0" algn="l" rtl="0">
              <a:spcBef>
                <a:spcPts val="0"/>
              </a:spcBef>
              <a:spcAft>
                <a:spcPts val="0"/>
              </a:spcAft>
              <a:buClr>
                <a:schemeClr val="dk1"/>
              </a:buClr>
              <a:buSzPts val="1100"/>
              <a:buFont typeface="Arial"/>
              <a:buNone/>
            </a:pPr>
            <a:r>
              <a:rPr lang="en-US" sz="1800"/>
              <a:t>Ele traz diversas soluções já pré-definidas, que descomplicam o trabalho dos profissionais no desenvolvimento de aplicativos e outros projetos digitais.</a:t>
            </a:r>
            <a:endParaRPr sz="1800"/>
          </a:p>
          <a:p>
            <a:pPr marL="0" lvl="0" indent="0" algn="l" rtl="0">
              <a:spcBef>
                <a:spcPts val="0"/>
              </a:spcBef>
              <a:spcAft>
                <a:spcPts val="0"/>
              </a:spcAft>
              <a:buClr>
                <a:schemeClr val="dk1"/>
              </a:buClr>
              <a:buSzPts val="1100"/>
              <a:buFont typeface="Arial"/>
              <a:buNone/>
            </a:pPr>
            <a:endParaRPr sz="1800"/>
          </a:p>
          <a:p>
            <a:pPr marL="0" lvl="0" indent="0" algn="l" rtl="0">
              <a:spcBef>
                <a:spcPts val="0"/>
              </a:spcBef>
              <a:spcAft>
                <a:spcPts val="0"/>
              </a:spcAft>
              <a:buNone/>
            </a:pPr>
            <a:r>
              <a:rPr lang="en-US" sz="1800"/>
              <a:t>Afinal, a atuação de um programador pode ter muito de criatividade, mas também traz aspectos mecânicos, de repetição de tarefas, que seriam maçantes sem a possibilidade de automatização.</a:t>
            </a:r>
            <a:endParaRPr sz="1800"/>
          </a:p>
          <a:p>
            <a:pPr marL="0" lvl="0" indent="0" algn="l" rtl="0">
              <a:spcBef>
                <a:spcPts val="0"/>
              </a:spcBef>
              <a:spcAft>
                <a:spcPts val="0"/>
              </a:spcAft>
              <a:buNone/>
            </a:pPr>
            <a:endParaRPr sz="1800"/>
          </a:p>
          <a:p>
            <a:pPr marL="0" lvl="0" indent="0" algn="l" rtl="0">
              <a:spcBef>
                <a:spcPts val="0"/>
              </a:spcBef>
              <a:spcAft>
                <a:spcPts val="0"/>
              </a:spcAft>
              <a:buNone/>
            </a:pPr>
            <a:r>
              <a:rPr lang="en-US" sz="1800"/>
              <a:t>Exemplos: Angular, Laravel e Vue</a:t>
            </a:r>
            <a:endParaRPr sz="18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6"/>
        <p:cNvGrpSpPr/>
        <p:nvPr/>
      </p:nvGrpSpPr>
      <p:grpSpPr>
        <a:xfrm>
          <a:off x="0" y="0"/>
          <a:ext cx="0" cy="0"/>
          <a:chOff x="0" y="0"/>
          <a:chExt cx="0" cy="0"/>
        </a:xfrm>
      </p:grpSpPr>
      <p:sp>
        <p:nvSpPr>
          <p:cNvPr id="177" name="Google Shape;177;p31"/>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Desenvolvedor Back End</a:t>
            </a:r>
            <a:endParaRPr sz="4000" b="0" strike="noStrike">
              <a:latin typeface="Arial"/>
              <a:ea typeface="Arial"/>
              <a:cs typeface="Arial"/>
              <a:sym typeface="Arial"/>
            </a:endParaRPr>
          </a:p>
        </p:txBody>
      </p:sp>
      <p:sp>
        <p:nvSpPr>
          <p:cNvPr id="178" name="Google Shape;178;p31"/>
          <p:cNvSpPr/>
          <p:nvPr/>
        </p:nvSpPr>
        <p:spPr>
          <a:xfrm>
            <a:off x="540000" y="1997127"/>
            <a:ext cx="8100000" cy="20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a:t>Back End, como o próprio nome sugere, vem da ideia do que tem por trás de uma aplicação. Pode ficar meio abstrato em um primeiro momento, mas pense que para conseguir usar o Facebook no dia a dia, os dados do seu perfil, amigos e publicações precisam estar salvos em algum lugar, sendo esse lugar um banco de dados e processados a partir de lá. </a:t>
            </a:r>
            <a:endParaRPr sz="1800"/>
          </a:p>
          <a:p>
            <a:pPr marL="0" lvl="0" indent="0" algn="l" rtl="0">
              <a:spcBef>
                <a:spcPts val="0"/>
              </a:spcBef>
              <a:spcAft>
                <a:spcPts val="0"/>
              </a:spcAft>
              <a:buNone/>
            </a:pPr>
            <a:endParaRPr sz="1800"/>
          </a:p>
          <a:p>
            <a:pPr marL="0" lvl="0" indent="0" algn="l" rtl="0">
              <a:spcBef>
                <a:spcPts val="0"/>
              </a:spcBef>
              <a:spcAft>
                <a:spcPts val="0"/>
              </a:spcAft>
              <a:buNone/>
            </a:pPr>
            <a:r>
              <a:rPr lang="en-US" sz="1800"/>
              <a:t>O Back End trabalha em boa parte dos casos fazendo a ponte entre os dados que vem do navegador rumo ao banco de dados e vice-versa, sempre aplicando as devidas regras de negócio, validações e garantias em um ambiente onde o usuário final não tenha acesso e possa manipular algo.</a:t>
            </a:r>
            <a:endParaRPr sz="1800"/>
          </a:p>
          <a:p>
            <a:pPr marL="0" lvl="0" indent="0" algn="l" rtl="0">
              <a:spcBef>
                <a:spcPts val="0"/>
              </a:spcBef>
              <a:spcAft>
                <a:spcPts val="0"/>
              </a:spcAft>
              <a:buNone/>
            </a:pPr>
            <a:r>
              <a:rPr lang="en-US" sz="1800"/>
              <a:t>Exemplo: JAVA, PHP e C#</a:t>
            </a:r>
            <a:endParaRPr sz="18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82"/>
        <p:cNvGrpSpPr/>
        <p:nvPr/>
      </p:nvGrpSpPr>
      <p:grpSpPr>
        <a:xfrm>
          <a:off x="0" y="0"/>
          <a:ext cx="0" cy="0"/>
          <a:chOff x="0" y="0"/>
          <a:chExt cx="0" cy="0"/>
        </a:xfrm>
      </p:grpSpPr>
      <p:sp>
        <p:nvSpPr>
          <p:cNvPr id="183" name="Google Shape;183;p32"/>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O que é uma API?</a:t>
            </a:r>
            <a:endParaRPr sz="4000" b="0" strike="noStrike">
              <a:latin typeface="Arial"/>
              <a:ea typeface="Arial"/>
              <a:cs typeface="Arial"/>
              <a:sym typeface="Arial"/>
            </a:endParaRPr>
          </a:p>
        </p:txBody>
      </p:sp>
      <p:sp>
        <p:nvSpPr>
          <p:cNvPr id="184" name="Google Shape;184;p32"/>
          <p:cNvSpPr/>
          <p:nvPr/>
        </p:nvSpPr>
        <p:spPr>
          <a:xfrm>
            <a:off x="532850" y="2304750"/>
            <a:ext cx="7665300" cy="20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a:t>Acrônimo de Application Programming Interface (interface de programação de aplicativos), um intermediário de software que permite que dois aplicativos conversem entre si. Cada vez que você usa um app como o Facebook, envia uma mensagem instantânea ou verifica a previsão do tempo em seu telefone, você está usando uma API.</a:t>
            </a:r>
            <a:endParaRPr sz="18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6"/>
        <p:cNvGrpSpPr/>
        <p:nvPr/>
      </p:nvGrpSpPr>
      <p:grpSpPr>
        <a:xfrm>
          <a:off x="0" y="0"/>
          <a:ext cx="0" cy="0"/>
          <a:chOff x="0" y="0"/>
          <a:chExt cx="0" cy="0"/>
        </a:xfrm>
      </p:grpSpPr>
      <p:sp>
        <p:nvSpPr>
          <p:cNvPr id="67" name="Google Shape;67;p15"/>
          <p:cNvSpPr/>
          <p:nvPr/>
        </p:nvSpPr>
        <p:spPr>
          <a:xfrm>
            <a:off x="529375" y="951950"/>
            <a:ext cx="8416500" cy="19704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DIO Bank</a:t>
            </a:r>
            <a:endParaRPr sz="4000" b="0" i="0" u="none" strike="noStrike" cap="none">
              <a:latin typeface="Arial"/>
              <a:ea typeface="Arial"/>
              <a:cs typeface="Arial"/>
              <a:sym typeface="Arial"/>
            </a:endParaRPr>
          </a:p>
        </p:txBody>
      </p:sp>
      <p:pic>
        <p:nvPicPr>
          <p:cNvPr id="68" name="Google Shape;68;p15"/>
          <p:cNvPicPr preferRelativeResize="0"/>
          <p:nvPr/>
        </p:nvPicPr>
        <p:blipFill>
          <a:blip r:embed="rId3">
            <a:alphaModFix/>
          </a:blip>
          <a:stretch>
            <a:fillRect/>
          </a:stretch>
        </p:blipFill>
        <p:spPr>
          <a:xfrm>
            <a:off x="5015674" y="2980850"/>
            <a:ext cx="3528338" cy="1916350"/>
          </a:xfrm>
          <a:prstGeom prst="rect">
            <a:avLst/>
          </a:prstGeom>
          <a:noFill/>
          <a:ln>
            <a:noFill/>
          </a:ln>
        </p:spPr>
      </p:pic>
      <p:sp>
        <p:nvSpPr>
          <p:cNvPr id="69" name="Google Shape;69;p15"/>
          <p:cNvSpPr txBox="1"/>
          <p:nvPr/>
        </p:nvSpPr>
        <p:spPr>
          <a:xfrm>
            <a:off x="1763675" y="603550"/>
            <a:ext cx="386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pic>
        <p:nvPicPr>
          <p:cNvPr id="70" name="Google Shape;70;p15"/>
          <p:cNvPicPr preferRelativeResize="0"/>
          <p:nvPr/>
        </p:nvPicPr>
        <p:blipFill>
          <a:blip r:embed="rId4">
            <a:alphaModFix/>
          </a:blip>
          <a:stretch>
            <a:fillRect/>
          </a:stretch>
        </p:blipFill>
        <p:spPr>
          <a:xfrm>
            <a:off x="5015675" y="978975"/>
            <a:ext cx="3442397" cy="1916349"/>
          </a:xfrm>
          <a:prstGeom prst="rect">
            <a:avLst/>
          </a:prstGeom>
          <a:noFill/>
          <a:ln>
            <a:noFill/>
          </a:ln>
        </p:spPr>
      </p:pic>
      <p:sp>
        <p:nvSpPr>
          <p:cNvPr id="71" name="Google Shape;71;p15"/>
          <p:cNvSpPr txBox="1"/>
          <p:nvPr/>
        </p:nvSpPr>
        <p:spPr>
          <a:xfrm>
            <a:off x="670600" y="2554975"/>
            <a:ext cx="39834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Bancos digitais são instituições financeiras que executam suas atividades de forma 100% online. Ou seja, praticamente tudo que o cliente precisa é feito por um celular via aplicativo ou no computador via Browser.</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88"/>
        <p:cNvGrpSpPr/>
        <p:nvPr/>
      </p:nvGrpSpPr>
      <p:grpSpPr>
        <a:xfrm>
          <a:off x="0" y="0"/>
          <a:ext cx="0" cy="0"/>
          <a:chOff x="0" y="0"/>
          <a:chExt cx="0" cy="0"/>
        </a:xfrm>
      </p:grpSpPr>
      <p:pic>
        <p:nvPicPr>
          <p:cNvPr id="189" name="Google Shape;189;p33"/>
          <p:cNvPicPr preferRelativeResize="0"/>
          <p:nvPr/>
        </p:nvPicPr>
        <p:blipFill rotWithShape="1">
          <a:blip r:embed="rId3">
            <a:alphaModFix/>
          </a:blip>
          <a:srcRect t="49713" b="12365"/>
          <a:stretch/>
        </p:blipFill>
        <p:spPr>
          <a:xfrm>
            <a:off x="765550" y="1523775"/>
            <a:ext cx="7612900" cy="16238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93"/>
        <p:cNvGrpSpPr/>
        <p:nvPr/>
      </p:nvGrpSpPr>
      <p:grpSpPr>
        <a:xfrm>
          <a:off x="0" y="0"/>
          <a:ext cx="0" cy="0"/>
          <a:chOff x="0" y="0"/>
          <a:chExt cx="0" cy="0"/>
        </a:xfrm>
      </p:grpSpPr>
      <p:sp>
        <p:nvSpPr>
          <p:cNvPr id="194" name="Google Shape;194;p34"/>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Desenvolvedor Full Stack</a:t>
            </a:r>
            <a:endParaRPr sz="4000" b="0" strike="noStrike">
              <a:latin typeface="Arial"/>
              <a:ea typeface="Arial"/>
              <a:cs typeface="Arial"/>
              <a:sym typeface="Arial"/>
            </a:endParaRPr>
          </a:p>
        </p:txBody>
      </p:sp>
      <p:sp>
        <p:nvSpPr>
          <p:cNvPr id="195" name="Google Shape;195;p34"/>
          <p:cNvSpPr/>
          <p:nvPr/>
        </p:nvSpPr>
        <p:spPr>
          <a:xfrm>
            <a:off x="522000" y="2011127"/>
            <a:ext cx="8100000" cy="20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800"/>
              <a:t>Um Desenvolvedor Full Stack é alguém que trabalha com o Back End do aplicativo, bem como o Front End. Desenvolvedores Full Stack precisam ter algumas habilidades em uma ampla variedade de linguagens de programação.</a:t>
            </a:r>
            <a:endParaRPr sz="18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99"/>
        <p:cNvGrpSpPr/>
        <p:nvPr/>
      </p:nvGrpSpPr>
      <p:grpSpPr>
        <a:xfrm>
          <a:off x="0" y="0"/>
          <a:ext cx="0" cy="0"/>
          <a:chOff x="0" y="0"/>
          <a:chExt cx="0" cy="0"/>
        </a:xfrm>
      </p:grpSpPr>
      <p:sp>
        <p:nvSpPr>
          <p:cNvPr id="200" name="Google Shape;200;p35"/>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Quality Assurance (QA)</a:t>
            </a:r>
            <a:endParaRPr sz="4000" b="0" strike="noStrike">
              <a:latin typeface="Arial"/>
              <a:ea typeface="Arial"/>
              <a:cs typeface="Arial"/>
              <a:sym typeface="Arial"/>
            </a:endParaRPr>
          </a:p>
        </p:txBody>
      </p:sp>
      <p:sp>
        <p:nvSpPr>
          <p:cNvPr id="201" name="Google Shape;201;p35"/>
          <p:cNvSpPr/>
          <p:nvPr/>
        </p:nvSpPr>
        <p:spPr>
          <a:xfrm>
            <a:off x="522000" y="2354502"/>
            <a:ext cx="8100000" cy="20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800"/>
              <a:t>QA pode ser definida como um conjunto de ações que as empresas realizam com o objetivo de entregar aos consumidores um produto ou serviço com alto nível de qualidade. No desenvolvimento de software, aplicar os métodos de QA geram confiança e segurança aos clientes, indicando que os seus produtos terão a qualidade esperada na etapa de implantação.</a:t>
            </a:r>
            <a:endParaRPr sz="1800"/>
          </a:p>
          <a:p>
            <a:pPr marL="0" lvl="0" indent="0" algn="l" rtl="0">
              <a:spcBef>
                <a:spcPts val="0"/>
              </a:spcBef>
              <a:spcAft>
                <a:spcPts val="0"/>
              </a:spcAft>
              <a:buClr>
                <a:schemeClr val="dk1"/>
              </a:buClr>
              <a:buSzPts val="1100"/>
              <a:buFont typeface="Arial"/>
              <a:buNone/>
            </a:pPr>
            <a:endParaRPr sz="1800"/>
          </a:p>
          <a:p>
            <a:pPr marL="0" lvl="0" indent="0" algn="l" rtl="0">
              <a:spcBef>
                <a:spcPts val="0"/>
              </a:spcBef>
              <a:spcAft>
                <a:spcPts val="0"/>
              </a:spcAft>
              <a:buClr>
                <a:schemeClr val="dk1"/>
              </a:buClr>
              <a:buSzPts val="1100"/>
              <a:buFont typeface="Arial"/>
              <a:buNone/>
            </a:pPr>
            <a:r>
              <a:rPr lang="en-US" sz="1800"/>
              <a:t>O profissional de Quality Assurance deve ter conhecimento sobre as atividades do projeto, além de ter um perfil analítico. Ele verifica se os padrões de qualidade estão sendo atendidos e se todos os requisitos mínimos esperados no produto serão entregues. </a:t>
            </a:r>
            <a:endParaRPr sz="1800"/>
          </a:p>
          <a:p>
            <a:pPr marL="0" lvl="0" indent="0" algn="l" rtl="0">
              <a:spcBef>
                <a:spcPts val="0"/>
              </a:spcBef>
              <a:spcAft>
                <a:spcPts val="0"/>
              </a:spcAft>
              <a:buNone/>
            </a:pPr>
            <a:endParaRPr sz="18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5"/>
        <p:cNvGrpSpPr/>
        <p:nvPr/>
      </p:nvGrpSpPr>
      <p:grpSpPr>
        <a:xfrm>
          <a:off x="0" y="0"/>
          <a:ext cx="0" cy="0"/>
          <a:chOff x="0" y="0"/>
          <a:chExt cx="0" cy="0"/>
        </a:xfrm>
      </p:grpSpPr>
      <p:sp>
        <p:nvSpPr>
          <p:cNvPr id="206" name="Google Shape;206;p36"/>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Modelo Cliente-Servidor</a:t>
            </a:r>
            <a:endParaRPr sz="4000" b="0" strike="noStrike">
              <a:latin typeface="Arial"/>
              <a:ea typeface="Arial"/>
              <a:cs typeface="Arial"/>
              <a:sym typeface="Arial"/>
            </a:endParaRPr>
          </a:p>
        </p:txBody>
      </p:sp>
      <p:sp>
        <p:nvSpPr>
          <p:cNvPr id="207" name="Google Shape;207;p36"/>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208" name="Google Shape;208;p36"/>
          <p:cNvSpPr txBox="1"/>
          <p:nvPr/>
        </p:nvSpPr>
        <p:spPr>
          <a:xfrm>
            <a:off x="608100" y="1645375"/>
            <a:ext cx="3755700" cy="2616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sz="1800"/>
              <a:t>O modelo cliente-servidor é uma estrutura de aplicação que distribui as tarefas e cargas de trabalho entre os fornecedores de um recurso ou serviço, designados como servidores, e os requerentes dos serviços, designados como clientes.</a:t>
            </a:r>
            <a:endParaRPr sz="1800"/>
          </a:p>
          <a:p>
            <a:pPr marL="0" lvl="0" indent="0" algn="l" rtl="0">
              <a:spcBef>
                <a:spcPts val="0"/>
              </a:spcBef>
              <a:spcAft>
                <a:spcPts val="0"/>
              </a:spcAft>
              <a:buNone/>
            </a:pPr>
            <a:endParaRPr/>
          </a:p>
        </p:txBody>
      </p:sp>
      <p:pic>
        <p:nvPicPr>
          <p:cNvPr id="209" name="Google Shape;209;p36"/>
          <p:cNvPicPr preferRelativeResize="0"/>
          <p:nvPr/>
        </p:nvPicPr>
        <p:blipFill>
          <a:blip r:embed="rId3">
            <a:alphaModFix/>
          </a:blip>
          <a:stretch>
            <a:fillRect/>
          </a:stretch>
        </p:blipFill>
        <p:spPr>
          <a:xfrm>
            <a:off x="4660800" y="1796050"/>
            <a:ext cx="4229100" cy="20383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13"/>
        <p:cNvGrpSpPr/>
        <p:nvPr/>
      </p:nvGrpSpPr>
      <p:grpSpPr>
        <a:xfrm>
          <a:off x="0" y="0"/>
          <a:ext cx="0" cy="0"/>
          <a:chOff x="0" y="0"/>
          <a:chExt cx="0" cy="0"/>
        </a:xfrm>
      </p:grpSpPr>
      <p:sp>
        <p:nvSpPr>
          <p:cNvPr id="214" name="Google Shape;214;p37"/>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Modelo Cliente-Servidor</a:t>
            </a:r>
            <a:endParaRPr sz="4000" b="0" strike="noStrike">
              <a:latin typeface="Arial"/>
              <a:ea typeface="Arial"/>
              <a:cs typeface="Arial"/>
              <a:sym typeface="Arial"/>
            </a:endParaRPr>
          </a:p>
        </p:txBody>
      </p:sp>
      <p:sp>
        <p:nvSpPr>
          <p:cNvPr id="215" name="Google Shape;215;p37"/>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216" name="Google Shape;216;p37"/>
          <p:cNvSpPr txBox="1"/>
          <p:nvPr/>
        </p:nvSpPr>
        <p:spPr>
          <a:xfrm>
            <a:off x="608100" y="1645375"/>
            <a:ext cx="3755700" cy="2616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sz="1800"/>
              <a:t>O modelo cliente-servidor é uma estrutura de aplicação que distribui as tarefas e cargas de trabalho entre os fornecedores de um recurso ou serviço, designados como servidores, e os requerentes dos serviços, designados como clientes.</a:t>
            </a:r>
            <a:endParaRPr sz="1800"/>
          </a:p>
          <a:p>
            <a:pPr marL="0" lvl="0" indent="0" algn="l" rtl="0">
              <a:spcBef>
                <a:spcPts val="0"/>
              </a:spcBef>
              <a:spcAft>
                <a:spcPts val="0"/>
              </a:spcAft>
              <a:buNone/>
            </a:pPr>
            <a:endParaRPr/>
          </a:p>
        </p:txBody>
      </p:sp>
      <p:pic>
        <p:nvPicPr>
          <p:cNvPr id="217" name="Google Shape;217;p37"/>
          <p:cNvPicPr preferRelativeResize="0"/>
          <p:nvPr/>
        </p:nvPicPr>
        <p:blipFill>
          <a:blip r:embed="rId3">
            <a:alphaModFix/>
          </a:blip>
          <a:stretch>
            <a:fillRect/>
          </a:stretch>
        </p:blipFill>
        <p:spPr>
          <a:xfrm>
            <a:off x="4660800" y="1796050"/>
            <a:ext cx="4229100" cy="20383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21"/>
        <p:cNvGrpSpPr/>
        <p:nvPr/>
      </p:nvGrpSpPr>
      <p:grpSpPr>
        <a:xfrm>
          <a:off x="0" y="0"/>
          <a:ext cx="0" cy="0"/>
          <a:chOff x="0" y="0"/>
          <a:chExt cx="0" cy="0"/>
        </a:xfrm>
      </p:grpSpPr>
      <p:pic>
        <p:nvPicPr>
          <p:cNvPr id="222" name="Google Shape;222;p38"/>
          <p:cNvPicPr preferRelativeResize="0"/>
          <p:nvPr/>
        </p:nvPicPr>
        <p:blipFill rotWithShape="1">
          <a:blip r:embed="rId3">
            <a:alphaModFix/>
          </a:blip>
          <a:srcRect l="51916" b="61833"/>
          <a:stretch/>
        </p:blipFill>
        <p:spPr>
          <a:xfrm>
            <a:off x="160725" y="89100"/>
            <a:ext cx="4396676" cy="1949724"/>
          </a:xfrm>
          <a:prstGeom prst="rect">
            <a:avLst/>
          </a:prstGeom>
          <a:noFill/>
          <a:ln>
            <a:noFill/>
          </a:ln>
        </p:spPr>
      </p:pic>
      <p:pic>
        <p:nvPicPr>
          <p:cNvPr id="223" name="Google Shape;223;p38"/>
          <p:cNvPicPr preferRelativeResize="0"/>
          <p:nvPr/>
        </p:nvPicPr>
        <p:blipFill>
          <a:blip r:embed="rId4">
            <a:alphaModFix/>
          </a:blip>
          <a:stretch>
            <a:fillRect/>
          </a:stretch>
        </p:blipFill>
        <p:spPr>
          <a:xfrm>
            <a:off x="4272950" y="2105349"/>
            <a:ext cx="4431682" cy="2077351"/>
          </a:xfrm>
          <a:prstGeom prst="rect">
            <a:avLst/>
          </a:prstGeom>
          <a:noFill/>
          <a:ln>
            <a:noFill/>
          </a:ln>
        </p:spPr>
      </p:pic>
      <p:pic>
        <p:nvPicPr>
          <p:cNvPr id="224" name="Google Shape;224;p38"/>
          <p:cNvPicPr preferRelativeResize="0"/>
          <p:nvPr/>
        </p:nvPicPr>
        <p:blipFill>
          <a:blip r:embed="rId5">
            <a:alphaModFix/>
          </a:blip>
          <a:stretch>
            <a:fillRect/>
          </a:stretch>
        </p:blipFill>
        <p:spPr>
          <a:xfrm>
            <a:off x="160725" y="2284199"/>
            <a:ext cx="3120260" cy="279987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28"/>
        <p:cNvGrpSpPr/>
        <p:nvPr/>
      </p:nvGrpSpPr>
      <p:grpSpPr>
        <a:xfrm>
          <a:off x="0" y="0"/>
          <a:ext cx="0" cy="0"/>
          <a:chOff x="0" y="0"/>
          <a:chExt cx="0" cy="0"/>
        </a:xfrm>
      </p:grpSpPr>
      <p:sp>
        <p:nvSpPr>
          <p:cNvPr id="229" name="Google Shape;229;p39"/>
          <p:cNvSpPr/>
          <p:nvPr/>
        </p:nvSpPr>
        <p:spPr>
          <a:xfrm>
            <a:off x="500750" y="1609575"/>
            <a:ext cx="8319300" cy="34671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Clr>
                <a:srgbClr val="181818"/>
              </a:buClr>
              <a:buSzPts val="2400"/>
              <a:buFont typeface="Calibri"/>
              <a:buNone/>
            </a:pPr>
            <a:r>
              <a:rPr lang="en-US" sz="2400" b="0" i="0" u="none" strike="noStrike" cap="none">
                <a:solidFill>
                  <a:srgbClr val="181818"/>
                </a:solidFill>
                <a:latin typeface="Calibri"/>
                <a:ea typeface="Calibri"/>
                <a:cs typeface="Calibri"/>
                <a:sym typeface="Calibri"/>
              </a:rPr>
              <a:t>1 – </a:t>
            </a:r>
            <a:r>
              <a:rPr lang="en-US" sz="2400">
                <a:solidFill>
                  <a:srgbClr val="181818"/>
                </a:solidFill>
                <a:latin typeface="Calibri"/>
                <a:ea typeface="Calibri"/>
                <a:cs typeface="Calibri"/>
                <a:sym typeface="Calibri"/>
              </a:rPr>
              <a:t>S</a:t>
            </a:r>
            <a:r>
              <a:rPr lang="en-US" sz="2400" b="0" i="0" u="none" strike="noStrike" cap="none">
                <a:solidFill>
                  <a:srgbClr val="181818"/>
                </a:solidFill>
                <a:latin typeface="Calibri"/>
                <a:ea typeface="Calibri"/>
                <a:cs typeface="Calibri"/>
                <a:sym typeface="Calibri"/>
              </a:rPr>
              <a:t>egurança da Tecnologia da Informação (lógica e física)</a:t>
            </a:r>
            <a:endParaRPr sz="2400" b="0" i="0" u="none" strike="noStrike" cap="none">
              <a:latin typeface="Arial"/>
              <a:ea typeface="Arial"/>
              <a:cs typeface="Arial"/>
              <a:sym typeface="Arial"/>
            </a:endParaRPr>
          </a:p>
          <a:p>
            <a:pPr marL="76319" marR="0" lvl="0" indent="0" algn="l" rtl="0">
              <a:lnSpc>
                <a:spcPct val="100000"/>
              </a:lnSpc>
              <a:spcBef>
                <a:spcPts val="0"/>
              </a:spcBef>
              <a:spcAft>
                <a:spcPts val="0"/>
              </a:spcAft>
              <a:buClr>
                <a:srgbClr val="181818"/>
              </a:buClr>
              <a:buSzPts val="2400"/>
              <a:buFont typeface="Calibri"/>
              <a:buNone/>
            </a:pPr>
            <a:r>
              <a:rPr lang="en-US" sz="2400" b="0" i="0" u="none" strike="noStrike" cap="none">
                <a:solidFill>
                  <a:srgbClr val="181818"/>
                </a:solidFill>
                <a:latin typeface="Calibri"/>
                <a:ea typeface="Calibri"/>
                <a:cs typeface="Calibri"/>
                <a:sym typeface="Calibri"/>
              </a:rPr>
              <a:t>2 – </a:t>
            </a:r>
            <a:r>
              <a:rPr lang="en-US" sz="2400">
                <a:solidFill>
                  <a:srgbClr val="181818"/>
                </a:solidFill>
                <a:latin typeface="Calibri"/>
                <a:ea typeface="Calibri"/>
                <a:cs typeface="Calibri"/>
                <a:sym typeface="Calibri"/>
              </a:rPr>
              <a:t>M</a:t>
            </a:r>
            <a:r>
              <a:rPr lang="en-US" sz="2400" b="0" i="0" u="none" strike="noStrike" cap="none">
                <a:solidFill>
                  <a:srgbClr val="181818"/>
                </a:solidFill>
                <a:latin typeface="Calibri"/>
                <a:ea typeface="Calibri"/>
                <a:cs typeface="Calibri"/>
                <a:sym typeface="Calibri"/>
              </a:rPr>
              <a:t>ão de obra especializada (software e hardware)</a:t>
            </a:r>
            <a:endParaRPr sz="2400" b="0" i="0" u="none" strike="noStrike" cap="none">
              <a:latin typeface="Arial"/>
              <a:ea typeface="Arial"/>
              <a:cs typeface="Arial"/>
              <a:sym typeface="Arial"/>
            </a:endParaRPr>
          </a:p>
          <a:p>
            <a:pPr marL="76319" marR="0" lvl="0" indent="0" algn="l" rtl="0">
              <a:lnSpc>
                <a:spcPct val="100000"/>
              </a:lnSpc>
              <a:spcBef>
                <a:spcPts val="0"/>
              </a:spcBef>
              <a:spcAft>
                <a:spcPts val="0"/>
              </a:spcAft>
              <a:buClr>
                <a:srgbClr val="181818"/>
              </a:buClr>
              <a:buSzPts val="2400"/>
              <a:buFont typeface="Calibri"/>
              <a:buNone/>
            </a:pPr>
            <a:r>
              <a:rPr lang="en-US" sz="2400">
                <a:solidFill>
                  <a:srgbClr val="181818"/>
                </a:solidFill>
                <a:latin typeface="Calibri"/>
                <a:ea typeface="Calibri"/>
                <a:cs typeface="Calibri"/>
                <a:sym typeface="Calibri"/>
              </a:rPr>
              <a:t>3 - Infraestrutura local</a:t>
            </a:r>
            <a:endParaRPr sz="2400" b="0" i="0" u="none" strike="noStrike" cap="none">
              <a:latin typeface="Arial"/>
              <a:ea typeface="Arial"/>
              <a:cs typeface="Arial"/>
              <a:sym typeface="Arial"/>
            </a:endParaRPr>
          </a:p>
        </p:txBody>
      </p:sp>
      <p:sp>
        <p:nvSpPr>
          <p:cNvPr id="230" name="Google Shape;230;p39"/>
          <p:cNvSpPr txBox="1"/>
          <p:nvPr/>
        </p:nvSpPr>
        <p:spPr>
          <a:xfrm>
            <a:off x="396250" y="295200"/>
            <a:ext cx="7703700" cy="1864800"/>
          </a:xfrm>
          <a:prstGeom prst="rect">
            <a:avLst/>
          </a:prstGeom>
          <a:noFill/>
          <a:ln>
            <a:noFill/>
          </a:ln>
        </p:spPr>
        <p:txBody>
          <a:bodyPr spcFirstLastPara="1" wrap="square" lIns="90000" tIns="45000" rIns="90000" bIns="45000" anchor="t" anchorCtr="0">
            <a:noAutofit/>
          </a:bodyPr>
          <a:lstStyle/>
          <a:p>
            <a:pPr marL="0" marR="0" lvl="0" indent="0" algn="l" rtl="0">
              <a:spcBef>
                <a:spcPts val="0"/>
              </a:spcBef>
              <a:spcAft>
                <a:spcPts val="0"/>
              </a:spcAft>
              <a:buNone/>
            </a:pPr>
            <a:r>
              <a:rPr lang="en-US" sz="4000" b="1">
                <a:solidFill>
                  <a:srgbClr val="EE4C4C"/>
                </a:solidFill>
                <a:latin typeface="Century Gothic"/>
                <a:ea typeface="Century Gothic"/>
                <a:cs typeface="Century Gothic"/>
                <a:sym typeface="Century Gothic"/>
              </a:rPr>
              <a:t>Atividades e profissionais em nuvem privada</a:t>
            </a:r>
            <a:endParaRPr sz="4000" b="0" strike="noStrike">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34"/>
        <p:cNvGrpSpPr/>
        <p:nvPr/>
      </p:nvGrpSpPr>
      <p:grpSpPr>
        <a:xfrm>
          <a:off x="0" y="0"/>
          <a:ext cx="0" cy="0"/>
          <a:chOff x="0" y="0"/>
          <a:chExt cx="0" cy="0"/>
        </a:xfrm>
      </p:grpSpPr>
      <p:sp>
        <p:nvSpPr>
          <p:cNvPr id="235" name="Google Shape;235;p40"/>
          <p:cNvSpPr/>
          <p:nvPr/>
        </p:nvSpPr>
        <p:spPr>
          <a:xfrm>
            <a:off x="722525" y="1413700"/>
            <a:ext cx="4242300" cy="33864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Clr>
                <a:srgbClr val="181818"/>
              </a:buClr>
              <a:buSzPts val="2400"/>
              <a:buFont typeface="Calibri"/>
              <a:buNone/>
            </a:pPr>
            <a:r>
              <a:rPr lang="en-US" sz="2300">
                <a:solidFill>
                  <a:srgbClr val="181818"/>
                </a:solidFill>
                <a:latin typeface="Calibri"/>
                <a:ea typeface="Calibri"/>
                <a:cs typeface="Calibri"/>
                <a:sym typeface="Calibri"/>
              </a:rPr>
              <a:t>Os sistemas em nuvem são sistemas de armazenamento de dados disponibilizados via internet, em vez de servidores físicos tradicionais. Hoje, muitas organizações estão migrando o armazenamento de dados de servidores físicos para sistemas baseados em nuvem.</a:t>
            </a:r>
            <a:endParaRPr sz="2300" b="0" strike="noStrike">
              <a:latin typeface="Arial"/>
              <a:ea typeface="Arial"/>
              <a:cs typeface="Arial"/>
              <a:sym typeface="Arial"/>
            </a:endParaRPr>
          </a:p>
        </p:txBody>
      </p:sp>
      <p:sp>
        <p:nvSpPr>
          <p:cNvPr id="236" name="Google Shape;236;p40"/>
          <p:cNvSpPr txBox="1"/>
          <p:nvPr/>
        </p:nvSpPr>
        <p:spPr>
          <a:xfrm>
            <a:off x="572300" y="295200"/>
            <a:ext cx="8247600" cy="1250100"/>
          </a:xfrm>
          <a:prstGeom prst="rect">
            <a:avLst/>
          </a:prstGeom>
          <a:noFill/>
          <a:ln>
            <a:noFill/>
          </a:ln>
        </p:spPr>
        <p:txBody>
          <a:bodyPr spcFirstLastPara="1" wrap="square" lIns="90000" tIns="45000" rIns="90000" bIns="45000" anchor="t" anchorCtr="0">
            <a:noAutofit/>
          </a:bodyPr>
          <a:lstStyle/>
          <a:p>
            <a:pPr marL="0" marR="0" lvl="0" indent="0" algn="l" rtl="0">
              <a:spcBef>
                <a:spcPts val="0"/>
              </a:spcBef>
              <a:spcAft>
                <a:spcPts val="0"/>
              </a:spcAft>
              <a:buNone/>
            </a:pPr>
            <a:r>
              <a:rPr lang="en-US" sz="4000" b="1">
                <a:solidFill>
                  <a:srgbClr val="EE4C4C"/>
                </a:solidFill>
                <a:latin typeface="Century Gothic"/>
                <a:ea typeface="Century Gothic"/>
                <a:cs typeface="Century Gothic"/>
                <a:sym typeface="Century Gothic"/>
              </a:rPr>
              <a:t>Nuvem Pública</a:t>
            </a:r>
            <a:endParaRPr sz="4000" b="0" strike="noStrike">
              <a:latin typeface="Arial"/>
              <a:ea typeface="Arial"/>
              <a:cs typeface="Arial"/>
              <a:sym typeface="Arial"/>
            </a:endParaRPr>
          </a:p>
        </p:txBody>
      </p:sp>
      <p:pic>
        <p:nvPicPr>
          <p:cNvPr id="237" name="Google Shape;237;p40"/>
          <p:cNvPicPr preferRelativeResize="0"/>
          <p:nvPr/>
        </p:nvPicPr>
        <p:blipFill>
          <a:blip r:embed="rId3">
            <a:alphaModFix/>
          </a:blip>
          <a:stretch>
            <a:fillRect/>
          </a:stretch>
        </p:blipFill>
        <p:spPr>
          <a:xfrm>
            <a:off x="4964850" y="1456550"/>
            <a:ext cx="3962350" cy="23206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41"/>
        <p:cNvGrpSpPr/>
        <p:nvPr/>
      </p:nvGrpSpPr>
      <p:grpSpPr>
        <a:xfrm>
          <a:off x="0" y="0"/>
          <a:ext cx="0" cy="0"/>
          <a:chOff x="0" y="0"/>
          <a:chExt cx="0" cy="0"/>
        </a:xfrm>
      </p:grpSpPr>
      <p:sp>
        <p:nvSpPr>
          <p:cNvPr id="242" name="Google Shape;242;p41"/>
          <p:cNvSpPr/>
          <p:nvPr/>
        </p:nvSpPr>
        <p:spPr>
          <a:xfrm>
            <a:off x="672450" y="1800000"/>
            <a:ext cx="8147700" cy="32766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Clr>
                <a:srgbClr val="181818"/>
              </a:buClr>
              <a:buSzPts val="2400"/>
              <a:buFont typeface="Calibri"/>
              <a:buNone/>
            </a:pPr>
            <a:r>
              <a:rPr lang="en-US" sz="2400" b="0" strike="noStrike">
                <a:solidFill>
                  <a:srgbClr val="181818"/>
                </a:solidFill>
                <a:latin typeface="Calibri"/>
                <a:ea typeface="Calibri"/>
                <a:cs typeface="Calibri"/>
                <a:sym typeface="Calibri"/>
              </a:rPr>
              <a:t>1 – Preço (pague somente o que usar)</a:t>
            </a:r>
            <a:endParaRPr sz="2400" b="0" strike="noStrike">
              <a:latin typeface="Arial"/>
              <a:ea typeface="Arial"/>
              <a:cs typeface="Arial"/>
              <a:sym typeface="Arial"/>
            </a:endParaRPr>
          </a:p>
          <a:p>
            <a:pPr marL="76319" marR="0" lvl="0" indent="0" algn="l" rtl="0">
              <a:lnSpc>
                <a:spcPct val="100000"/>
              </a:lnSpc>
              <a:spcBef>
                <a:spcPts val="0"/>
              </a:spcBef>
              <a:spcAft>
                <a:spcPts val="0"/>
              </a:spcAft>
              <a:buClr>
                <a:srgbClr val="181818"/>
              </a:buClr>
              <a:buSzPts val="2400"/>
              <a:buFont typeface="Calibri"/>
              <a:buNone/>
            </a:pPr>
            <a:r>
              <a:rPr lang="en-US" sz="2400" b="0" strike="noStrike">
                <a:solidFill>
                  <a:srgbClr val="181818"/>
                </a:solidFill>
                <a:latin typeface="Calibri"/>
                <a:ea typeface="Calibri"/>
                <a:cs typeface="Calibri"/>
                <a:sym typeface="Calibri"/>
              </a:rPr>
              <a:t>2 - Facilidade de contratação, configuração e infraestrutura</a:t>
            </a:r>
            <a:endParaRPr sz="2400" b="0" strike="noStrike">
              <a:latin typeface="Arial"/>
              <a:ea typeface="Arial"/>
              <a:cs typeface="Arial"/>
              <a:sym typeface="Arial"/>
            </a:endParaRPr>
          </a:p>
          <a:p>
            <a:pPr marL="76319" marR="0" lvl="0" indent="0" algn="l" rtl="0">
              <a:lnSpc>
                <a:spcPct val="100000"/>
              </a:lnSpc>
              <a:spcBef>
                <a:spcPts val="0"/>
              </a:spcBef>
              <a:spcAft>
                <a:spcPts val="0"/>
              </a:spcAft>
              <a:buClr>
                <a:srgbClr val="181818"/>
              </a:buClr>
              <a:buSzPts val="2400"/>
              <a:buFont typeface="Calibri"/>
              <a:buNone/>
            </a:pPr>
            <a:r>
              <a:rPr lang="en-US" sz="2400" b="0" strike="noStrike">
                <a:solidFill>
                  <a:srgbClr val="181818"/>
                </a:solidFill>
                <a:latin typeface="Calibri"/>
                <a:ea typeface="Calibri"/>
                <a:cs typeface="Calibri"/>
                <a:sym typeface="Calibri"/>
              </a:rPr>
              <a:t>3 – Escalabilidade</a:t>
            </a:r>
            <a:endParaRPr sz="2400" b="0" strike="noStrike">
              <a:latin typeface="Arial"/>
              <a:ea typeface="Arial"/>
              <a:cs typeface="Arial"/>
              <a:sym typeface="Arial"/>
            </a:endParaRPr>
          </a:p>
          <a:p>
            <a:pPr marL="76319" marR="0" lvl="0" indent="0" algn="l" rtl="0">
              <a:lnSpc>
                <a:spcPct val="100000"/>
              </a:lnSpc>
              <a:spcBef>
                <a:spcPts val="0"/>
              </a:spcBef>
              <a:spcAft>
                <a:spcPts val="0"/>
              </a:spcAft>
              <a:buClr>
                <a:srgbClr val="181818"/>
              </a:buClr>
              <a:buSzPts val="2400"/>
              <a:buFont typeface="Calibri"/>
              <a:buNone/>
            </a:pPr>
            <a:r>
              <a:rPr lang="en-US" sz="2400" b="0" strike="noStrike">
                <a:solidFill>
                  <a:srgbClr val="181818"/>
                </a:solidFill>
                <a:latin typeface="Calibri"/>
                <a:ea typeface="Calibri"/>
                <a:cs typeface="Calibri"/>
                <a:sym typeface="Calibri"/>
              </a:rPr>
              <a:t>4 - Performance</a:t>
            </a:r>
            <a:endParaRPr sz="2400" b="0" strike="noStrike">
              <a:latin typeface="Arial"/>
              <a:ea typeface="Arial"/>
              <a:cs typeface="Arial"/>
              <a:sym typeface="Arial"/>
            </a:endParaRPr>
          </a:p>
        </p:txBody>
      </p:sp>
      <p:sp>
        <p:nvSpPr>
          <p:cNvPr id="243" name="Google Shape;243;p41"/>
          <p:cNvSpPr txBox="1"/>
          <p:nvPr/>
        </p:nvSpPr>
        <p:spPr>
          <a:xfrm>
            <a:off x="572300" y="295200"/>
            <a:ext cx="8247600" cy="1864800"/>
          </a:xfrm>
          <a:prstGeom prst="rect">
            <a:avLst/>
          </a:prstGeom>
          <a:noFill/>
          <a:ln>
            <a:noFill/>
          </a:ln>
        </p:spPr>
        <p:txBody>
          <a:bodyPr spcFirstLastPara="1" wrap="square" lIns="90000" tIns="45000" rIns="90000" bIns="45000" anchor="t" anchorCtr="0">
            <a:noAutofit/>
          </a:bodyPr>
          <a:lstStyle/>
          <a:p>
            <a:pPr marL="0" marR="0" lvl="0" indent="0" algn="l" rtl="0">
              <a:spcBef>
                <a:spcPts val="0"/>
              </a:spcBef>
              <a:spcAft>
                <a:spcPts val="0"/>
              </a:spcAft>
              <a:buNone/>
            </a:pPr>
            <a:r>
              <a:rPr lang="en-US" sz="4000" b="1" strike="noStrike">
                <a:solidFill>
                  <a:srgbClr val="EE4C4C"/>
                </a:solidFill>
                <a:latin typeface="Century Gothic"/>
                <a:ea typeface="Century Gothic"/>
                <a:cs typeface="Century Gothic"/>
                <a:sym typeface="Century Gothic"/>
              </a:rPr>
              <a:t>Vantagens de migrar para a nuvem pública </a:t>
            </a:r>
            <a:endParaRPr sz="4000" b="0" strike="noStrike">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47"/>
        <p:cNvGrpSpPr/>
        <p:nvPr/>
      </p:nvGrpSpPr>
      <p:grpSpPr>
        <a:xfrm>
          <a:off x="0" y="0"/>
          <a:ext cx="0" cy="0"/>
          <a:chOff x="0" y="0"/>
          <a:chExt cx="0" cy="0"/>
        </a:xfrm>
      </p:grpSpPr>
      <p:sp>
        <p:nvSpPr>
          <p:cNvPr id="248" name="Google Shape;248;p42"/>
          <p:cNvSpPr/>
          <p:nvPr/>
        </p:nvSpPr>
        <p:spPr>
          <a:xfrm>
            <a:off x="672450" y="1800000"/>
            <a:ext cx="8147700" cy="32766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Clr>
                <a:srgbClr val="181818"/>
              </a:buClr>
              <a:buSzPts val="2400"/>
              <a:buFont typeface="Calibri"/>
              <a:buNone/>
            </a:pPr>
            <a:r>
              <a:rPr lang="en-US" sz="2400">
                <a:solidFill>
                  <a:srgbClr val="181818"/>
                </a:solidFill>
                <a:latin typeface="Calibri"/>
                <a:ea typeface="Calibri"/>
                <a:cs typeface="Calibri"/>
                <a:sym typeface="Calibri"/>
              </a:rPr>
              <a:t>O profissional cloud computing é responsável pela infraestrutura de nuvem oferecida aos clientes. Mais do que desenhar sistemas ou ambientes de TI, ele escolhe as tecnologias que serão usadas, quais operadores são mais interessantes, como as peças vão ser integradas e, no fim, cuida do que foi construído.</a:t>
            </a:r>
            <a:endParaRPr sz="2400" b="0" strike="noStrike">
              <a:latin typeface="Arial"/>
              <a:ea typeface="Arial"/>
              <a:cs typeface="Arial"/>
              <a:sym typeface="Arial"/>
            </a:endParaRPr>
          </a:p>
        </p:txBody>
      </p:sp>
      <p:sp>
        <p:nvSpPr>
          <p:cNvPr id="249" name="Google Shape;249;p42"/>
          <p:cNvSpPr txBox="1"/>
          <p:nvPr/>
        </p:nvSpPr>
        <p:spPr>
          <a:xfrm>
            <a:off x="572300" y="295200"/>
            <a:ext cx="7275300" cy="1864800"/>
          </a:xfrm>
          <a:prstGeom prst="rect">
            <a:avLst/>
          </a:prstGeom>
          <a:noFill/>
          <a:ln>
            <a:noFill/>
          </a:ln>
        </p:spPr>
        <p:txBody>
          <a:bodyPr spcFirstLastPara="1" wrap="square" lIns="90000" tIns="45000" rIns="90000" bIns="45000" anchor="t" anchorCtr="0">
            <a:noAutofit/>
          </a:bodyPr>
          <a:lstStyle/>
          <a:p>
            <a:pPr marL="0" marR="0" lvl="0" indent="0" algn="l" rtl="0">
              <a:spcBef>
                <a:spcPts val="0"/>
              </a:spcBef>
              <a:spcAft>
                <a:spcPts val="0"/>
              </a:spcAft>
              <a:buNone/>
            </a:pPr>
            <a:r>
              <a:rPr lang="en-US" sz="4000" b="1">
                <a:solidFill>
                  <a:srgbClr val="EE4C4C"/>
                </a:solidFill>
                <a:latin typeface="Century Gothic"/>
                <a:ea typeface="Century Gothic"/>
                <a:cs typeface="Century Gothic"/>
                <a:sym typeface="Century Gothic"/>
              </a:rPr>
              <a:t>Profissional de Cloud Computing</a:t>
            </a:r>
            <a:r>
              <a:rPr lang="en-US" sz="4000" b="1" strike="noStrike">
                <a:solidFill>
                  <a:srgbClr val="EE4C4C"/>
                </a:solidFill>
                <a:latin typeface="Century Gothic"/>
                <a:ea typeface="Century Gothic"/>
                <a:cs typeface="Century Gothic"/>
                <a:sym typeface="Century Gothic"/>
              </a:rPr>
              <a:t> </a:t>
            </a:r>
            <a:endParaRPr sz="4000" b="0" strike="noStrike">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5"/>
        <p:cNvGrpSpPr/>
        <p:nvPr/>
      </p:nvGrpSpPr>
      <p:grpSpPr>
        <a:xfrm>
          <a:off x="0" y="0"/>
          <a:ext cx="0" cy="0"/>
          <a:chOff x="0" y="0"/>
          <a:chExt cx="0" cy="0"/>
        </a:xfrm>
      </p:grpSpPr>
      <p:sp>
        <p:nvSpPr>
          <p:cNvPr id="76" name="Google Shape;76;p16"/>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Sistema Desktop X Sistema Web</a:t>
            </a:r>
            <a:endParaRPr sz="4000" b="0" strike="noStrike">
              <a:latin typeface="Arial"/>
              <a:ea typeface="Arial"/>
              <a:cs typeface="Arial"/>
              <a:sym typeface="Arial"/>
            </a:endParaRPr>
          </a:p>
        </p:txBody>
      </p:sp>
      <p:sp>
        <p:nvSpPr>
          <p:cNvPr id="77" name="Google Shape;77;p16"/>
          <p:cNvSpPr/>
          <p:nvPr/>
        </p:nvSpPr>
        <p:spPr>
          <a:xfrm>
            <a:off x="522000" y="2625433"/>
            <a:ext cx="8100000" cy="7665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r>
              <a:rPr lang="en-US" sz="2400">
                <a:solidFill>
                  <a:srgbClr val="181818"/>
                </a:solidFill>
                <a:latin typeface="Calibri"/>
                <a:ea typeface="Calibri"/>
                <a:cs typeface="Calibri"/>
                <a:sym typeface="Calibri"/>
              </a:rPr>
              <a:t>Ao iniciar o desenvolvimento de um software, o primeiro passo é definir a(s) plataforma(s) onde este software será executado.</a:t>
            </a:r>
            <a:endParaRPr sz="2400">
              <a:solidFill>
                <a:srgbClr val="181818"/>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53"/>
        <p:cNvGrpSpPr/>
        <p:nvPr/>
      </p:nvGrpSpPr>
      <p:grpSpPr>
        <a:xfrm>
          <a:off x="0" y="0"/>
          <a:ext cx="0" cy="0"/>
          <a:chOff x="0" y="0"/>
          <a:chExt cx="0" cy="0"/>
        </a:xfrm>
      </p:grpSpPr>
      <p:sp>
        <p:nvSpPr>
          <p:cNvPr id="254" name="Google Shape;254;p43"/>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3600" b="1">
                <a:solidFill>
                  <a:srgbClr val="EE4C4C"/>
                </a:solidFill>
                <a:latin typeface="Century Gothic"/>
                <a:ea typeface="Century Gothic"/>
                <a:cs typeface="Century Gothic"/>
                <a:sym typeface="Century Gothic"/>
              </a:rPr>
              <a:t>Desenvolvimento mobile: Android</a:t>
            </a:r>
            <a:endParaRPr sz="3600" b="0" strike="noStrike">
              <a:latin typeface="Arial"/>
              <a:ea typeface="Arial"/>
              <a:cs typeface="Arial"/>
              <a:sym typeface="Arial"/>
            </a:endParaRPr>
          </a:p>
        </p:txBody>
      </p:sp>
      <p:pic>
        <p:nvPicPr>
          <p:cNvPr id="255" name="Google Shape;255;p43"/>
          <p:cNvPicPr preferRelativeResize="0"/>
          <p:nvPr/>
        </p:nvPicPr>
        <p:blipFill>
          <a:blip r:embed="rId3">
            <a:alphaModFix/>
          </a:blip>
          <a:stretch>
            <a:fillRect/>
          </a:stretch>
        </p:blipFill>
        <p:spPr>
          <a:xfrm>
            <a:off x="334625" y="1703130"/>
            <a:ext cx="6175670" cy="3358021"/>
          </a:xfrm>
          <a:prstGeom prst="rect">
            <a:avLst/>
          </a:prstGeom>
          <a:noFill/>
          <a:ln>
            <a:noFill/>
          </a:ln>
        </p:spPr>
      </p:pic>
      <p:sp>
        <p:nvSpPr>
          <p:cNvPr id="256" name="Google Shape;256;p43"/>
          <p:cNvSpPr txBox="1"/>
          <p:nvPr/>
        </p:nvSpPr>
        <p:spPr>
          <a:xfrm>
            <a:off x="6930400" y="2852050"/>
            <a:ext cx="15696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t>JAVA e/ou KOTLIN</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60"/>
        <p:cNvGrpSpPr/>
        <p:nvPr/>
      </p:nvGrpSpPr>
      <p:grpSpPr>
        <a:xfrm>
          <a:off x="0" y="0"/>
          <a:ext cx="0" cy="0"/>
          <a:chOff x="0" y="0"/>
          <a:chExt cx="0" cy="0"/>
        </a:xfrm>
      </p:grpSpPr>
      <p:sp>
        <p:nvSpPr>
          <p:cNvPr id="261" name="Google Shape;261;p44"/>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3600" b="1">
                <a:solidFill>
                  <a:srgbClr val="EE4C4C"/>
                </a:solidFill>
                <a:latin typeface="Century Gothic"/>
                <a:ea typeface="Century Gothic"/>
                <a:cs typeface="Century Gothic"/>
                <a:sym typeface="Century Gothic"/>
              </a:rPr>
              <a:t>Desenvolvimento mobile: IOS</a:t>
            </a:r>
            <a:endParaRPr sz="3600" b="0" strike="noStrike">
              <a:latin typeface="Arial"/>
              <a:ea typeface="Arial"/>
              <a:cs typeface="Arial"/>
              <a:sym typeface="Arial"/>
            </a:endParaRPr>
          </a:p>
        </p:txBody>
      </p:sp>
      <p:sp>
        <p:nvSpPr>
          <p:cNvPr id="262" name="Google Shape;262;p44"/>
          <p:cNvSpPr txBox="1"/>
          <p:nvPr/>
        </p:nvSpPr>
        <p:spPr>
          <a:xfrm>
            <a:off x="6930400" y="2852050"/>
            <a:ext cx="15696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t>SWIFT</a:t>
            </a:r>
            <a:endParaRPr/>
          </a:p>
        </p:txBody>
      </p:sp>
      <p:pic>
        <p:nvPicPr>
          <p:cNvPr id="263" name="Google Shape;263;p44"/>
          <p:cNvPicPr preferRelativeResize="0"/>
          <p:nvPr/>
        </p:nvPicPr>
        <p:blipFill>
          <a:blip r:embed="rId3">
            <a:alphaModFix/>
          </a:blip>
          <a:stretch>
            <a:fillRect/>
          </a:stretch>
        </p:blipFill>
        <p:spPr>
          <a:xfrm>
            <a:off x="152400" y="1633080"/>
            <a:ext cx="5602885" cy="335802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67"/>
        <p:cNvGrpSpPr/>
        <p:nvPr/>
      </p:nvGrpSpPr>
      <p:grpSpPr>
        <a:xfrm>
          <a:off x="0" y="0"/>
          <a:ext cx="0" cy="0"/>
          <a:chOff x="0" y="0"/>
          <a:chExt cx="0" cy="0"/>
        </a:xfrm>
      </p:grpSpPr>
      <p:sp>
        <p:nvSpPr>
          <p:cNvPr id="268" name="Google Shape;268;p45"/>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3600" b="1">
                <a:solidFill>
                  <a:srgbClr val="EE4C4C"/>
                </a:solidFill>
                <a:latin typeface="Century Gothic"/>
                <a:ea typeface="Century Gothic"/>
                <a:cs typeface="Century Gothic"/>
                <a:sym typeface="Century Gothic"/>
              </a:rPr>
              <a:t>Desenvolvimento Híbrido (web)</a:t>
            </a:r>
            <a:endParaRPr sz="3600" b="0" strike="noStrike">
              <a:latin typeface="Arial"/>
              <a:ea typeface="Arial"/>
              <a:cs typeface="Arial"/>
              <a:sym typeface="Arial"/>
            </a:endParaRPr>
          </a:p>
        </p:txBody>
      </p:sp>
      <p:pic>
        <p:nvPicPr>
          <p:cNvPr id="269" name="Google Shape;269;p45"/>
          <p:cNvPicPr preferRelativeResize="0"/>
          <p:nvPr/>
        </p:nvPicPr>
        <p:blipFill>
          <a:blip r:embed="rId3">
            <a:alphaModFix/>
          </a:blip>
          <a:stretch>
            <a:fillRect/>
          </a:stretch>
        </p:blipFill>
        <p:spPr>
          <a:xfrm>
            <a:off x="2983425" y="2864650"/>
            <a:ext cx="2804751" cy="1330026"/>
          </a:xfrm>
          <a:prstGeom prst="rect">
            <a:avLst/>
          </a:prstGeom>
          <a:noFill/>
          <a:ln>
            <a:noFill/>
          </a:ln>
        </p:spPr>
      </p:pic>
      <p:pic>
        <p:nvPicPr>
          <p:cNvPr id="270" name="Google Shape;270;p45"/>
          <p:cNvPicPr preferRelativeResize="0"/>
          <p:nvPr/>
        </p:nvPicPr>
        <p:blipFill>
          <a:blip r:embed="rId4">
            <a:alphaModFix/>
          </a:blip>
          <a:stretch>
            <a:fillRect/>
          </a:stretch>
        </p:blipFill>
        <p:spPr>
          <a:xfrm>
            <a:off x="818075" y="2584350"/>
            <a:ext cx="1711626" cy="1711626"/>
          </a:xfrm>
          <a:prstGeom prst="rect">
            <a:avLst/>
          </a:prstGeom>
          <a:noFill/>
          <a:ln>
            <a:noFill/>
          </a:ln>
        </p:spPr>
      </p:pic>
      <p:pic>
        <p:nvPicPr>
          <p:cNvPr id="271" name="Google Shape;271;p45"/>
          <p:cNvPicPr preferRelativeResize="0"/>
          <p:nvPr/>
        </p:nvPicPr>
        <p:blipFill>
          <a:blip r:embed="rId5">
            <a:alphaModFix/>
          </a:blip>
          <a:stretch>
            <a:fillRect/>
          </a:stretch>
        </p:blipFill>
        <p:spPr>
          <a:xfrm>
            <a:off x="6093850" y="2160425"/>
            <a:ext cx="2014850" cy="23349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75"/>
        <p:cNvGrpSpPr/>
        <p:nvPr/>
      </p:nvGrpSpPr>
      <p:grpSpPr>
        <a:xfrm>
          <a:off x="0" y="0"/>
          <a:ext cx="0" cy="0"/>
          <a:chOff x="0" y="0"/>
          <a:chExt cx="0" cy="0"/>
        </a:xfrm>
      </p:grpSpPr>
      <p:sp>
        <p:nvSpPr>
          <p:cNvPr id="276" name="Google Shape;276;p46"/>
          <p:cNvSpPr/>
          <p:nvPr/>
        </p:nvSpPr>
        <p:spPr>
          <a:xfrm>
            <a:off x="529375" y="951950"/>
            <a:ext cx="8416500" cy="19704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Conclusão</a:t>
            </a:r>
            <a:endParaRPr sz="4000" b="0" i="0" u="none" strike="noStrike" cap="none">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1"/>
        <p:cNvGrpSpPr/>
        <p:nvPr/>
      </p:nvGrpSpPr>
      <p:grpSpPr>
        <a:xfrm>
          <a:off x="0" y="0"/>
          <a:ext cx="0" cy="0"/>
          <a:chOff x="0" y="0"/>
          <a:chExt cx="0" cy="0"/>
        </a:xfrm>
      </p:grpSpPr>
      <p:sp>
        <p:nvSpPr>
          <p:cNvPr id="82" name="Google Shape;82;p17"/>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Sistema Desktop </a:t>
            </a:r>
            <a:endParaRPr sz="4000" b="0" strike="noStrike">
              <a:latin typeface="Arial"/>
              <a:ea typeface="Arial"/>
              <a:cs typeface="Arial"/>
              <a:sym typeface="Arial"/>
            </a:endParaRPr>
          </a:p>
        </p:txBody>
      </p:sp>
      <p:sp>
        <p:nvSpPr>
          <p:cNvPr id="83" name="Google Shape;83;p17"/>
          <p:cNvSpPr/>
          <p:nvPr/>
        </p:nvSpPr>
        <p:spPr>
          <a:xfrm>
            <a:off x="522000" y="2625425"/>
            <a:ext cx="4700100" cy="7665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r>
              <a:rPr lang="en-US" sz="2400">
                <a:solidFill>
                  <a:srgbClr val="181818"/>
                </a:solidFill>
                <a:latin typeface="Calibri"/>
                <a:ea typeface="Calibri"/>
                <a:cs typeface="Calibri"/>
                <a:sym typeface="Calibri"/>
              </a:rPr>
              <a:t>Sistemas desktop são sistemas autônomos que podem ser instalados no computador. Esta instalação normalmente é realizada por um arquivo executável. Como exemplo, temos o Microsoft Word, Microsoft Excel, Anti-vírus e jogos.</a:t>
            </a:r>
            <a:endParaRPr sz="2400">
              <a:solidFill>
                <a:srgbClr val="181818"/>
              </a:solidFill>
              <a:latin typeface="Calibri"/>
              <a:ea typeface="Calibri"/>
              <a:cs typeface="Calibri"/>
              <a:sym typeface="Calibri"/>
            </a:endParaRPr>
          </a:p>
        </p:txBody>
      </p:sp>
      <p:pic>
        <p:nvPicPr>
          <p:cNvPr id="84" name="Google Shape;84;p17"/>
          <p:cNvPicPr preferRelativeResize="0"/>
          <p:nvPr/>
        </p:nvPicPr>
        <p:blipFill>
          <a:blip r:embed="rId3">
            <a:alphaModFix/>
          </a:blip>
          <a:stretch>
            <a:fillRect/>
          </a:stretch>
        </p:blipFill>
        <p:spPr>
          <a:xfrm>
            <a:off x="5374500" y="1633080"/>
            <a:ext cx="3617100" cy="241034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8"/>
        <p:cNvGrpSpPr/>
        <p:nvPr/>
      </p:nvGrpSpPr>
      <p:grpSpPr>
        <a:xfrm>
          <a:off x="0" y="0"/>
          <a:ext cx="0" cy="0"/>
          <a:chOff x="0" y="0"/>
          <a:chExt cx="0" cy="0"/>
        </a:xfrm>
      </p:grpSpPr>
      <p:sp>
        <p:nvSpPr>
          <p:cNvPr id="89" name="Google Shape;89;p18"/>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Sistema Web </a:t>
            </a:r>
            <a:endParaRPr sz="4000" b="0" strike="noStrike">
              <a:latin typeface="Arial"/>
              <a:ea typeface="Arial"/>
              <a:cs typeface="Arial"/>
              <a:sym typeface="Arial"/>
            </a:endParaRPr>
          </a:p>
        </p:txBody>
      </p:sp>
      <p:sp>
        <p:nvSpPr>
          <p:cNvPr id="90" name="Google Shape;90;p18"/>
          <p:cNvSpPr/>
          <p:nvPr/>
        </p:nvSpPr>
        <p:spPr>
          <a:xfrm>
            <a:off x="522000" y="2625425"/>
            <a:ext cx="4700100" cy="7665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r>
              <a:rPr lang="en-US" sz="2400">
                <a:solidFill>
                  <a:srgbClr val="181818"/>
                </a:solidFill>
                <a:latin typeface="Calibri"/>
                <a:ea typeface="Calibri"/>
                <a:cs typeface="Calibri"/>
                <a:sym typeface="Calibri"/>
              </a:rPr>
              <a:t>Sistemas baseados em tecnologia web, podendo ser utilizados remotamente através de qualquer navegador de internet, sem a necessidade de instalação e atualização local.</a:t>
            </a:r>
            <a:endParaRPr sz="2400">
              <a:solidFill>
                <a:srgbClr val="181818"/>
              </a:solidFill>
              <a:latin typeface="Calibri"/>
              <a:ea typeface="Calibri"/>
              <a:cs typeface="Calibri"/>
              <a:sym typeface="Calibri"/>
            </a:endParaRPr>
          </a:p>
        </p:txBody>
      </p:sp>
      <p:pic>
        <p:nvPicPr>
          <p:cNvPr id="91" name="Google Shape;91;p18"/>
          <p:cNvPicPr preferRelativeResize="0"/>
          <p:nvPr/>
        </p:nvPicPr>
        <p:blipFill>
          <a:blip r:embed="rId3">
            <a:alphaModFix/>
          </a:blip>
          <a:stretch>
            <a:fillRect/>
          </a:stretch>
        </p:blipFill>
        <p:spPr>
          <a:xfrm>
            <a:off x="5016400" y="1409276"/>
            <a:ext cx="3975199" cy="2484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5"/>
        <p:cNvGrpSpPr/>
        <p:nvPr/>
      </p:nvGrpSpPr>
      <p:grpSpPr>
        <a:xfrm>
          <a:off x="0" y="0"/>
          <a:ext cx="0" cy="0"/>
          <a:chOff x="0" y="0"/>
          <a:chExt cx="0" cy="0"/>
        </a:xfrm>
      </p:grpSpPr>
      <p:sp>
        <p:nvSpPr>
          <p:cNvPr id="96" name="Google Shape;96;p19"/>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E as aplicações móveis?</a:t>
            </a:r>
            <a:endParaRPr sz="4000" b="0" strike="noStrike">
              <a:latin typeface="Arial"/>
              <a:ea typeface="Arial"/>
              <a:cs typeface="Arial"/>
              <a:sym typeface="Arial"/>
            </a:endParaRPr>
          </a:p>
        </p:txBody>
      </p:sp>
      <p:sp>
        <p:nvSpPr>
          <p:cNvPr id="97" name="Google Shape;97;p19"/>
          <p:cNvSpPr/>
          <p:nvPr/>
        </p:nvSpPr>
        <p:spPr>
          <a:xfrm>
            <a:off x="522000" y="2625425"/>
            <a:ext cx="4528500" cy="7665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1100"/>
              <a:buFont typeface="Arial"/>
              <a:buNone/>
            </a:pPr>
            <a:r>
              <a:rPr lang="en-US" sz="2400">
                <a:solidFill>
                  <a:srgbClr val="181818"/>
                </a:solidFill>
                <a:latin typeface="Calibri"/>
                <a:ea typeface="Calibri"/>
                <a:cs typeface="Calibri"/>
                <a:sym typeface="Calibri"/>
              </a:rPr>
              <a:t>Uma aplicação móvel ou aplicativo mobile é um software desenvolvido para ser instalado em smartphones e/ou tablets. É baixado de uma loja on-line, como Google Play ou App Store, direto para o seu dispositivo portátil.</a:t>
            </a:r>
            <a:endParaRPr sz="2400">
              <a:solidFill>
                <a:srgbClr val="181818"/>
              </a:solidFill>
              <a:latin typeface="Calibri"/>
              <a:ea typeface="Calibri"/>
              <a:cs typeface="Calibri"/>
              <a:sym typeface="Calibri"/>
            </a:endParaRPr>
          </a:p>
        </p:txBody>
      </p:sp>
      <p:pic>
        <p:nvPicPr>
          <p:cNvPr id="98" name="Google Shape;98;p19"/>
          <p:cNvPicPr preferRelativeResize="0"/>
          <p:nvPr/>
        </p:nvPicPr>
        <p:blipFill>
          <a:blip r:embed="rId3">
            <a:alphaModFix/>
          </a:blip>
          <a:stretch>
            <a:fillRect/>
          </a:stretch>
        </p:blipFill>
        <p:spPr>
          <a:xfrm>
            <a:off x="5324650" y="1647380"/>
            <a:ext cx="3581100" cy="2390384"/>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2"/>
        <p:cNvGrpSpPr/>
        <p:nvPr/>
      </p:nvGrpSpPr>
      <p:grpSpPr>
        <a:xfrm>
          <a:off x="0" y="0"/>
          <a:ext cx="0" cy="0"/>
          <a:chOff x="0" y="0"/>
          <a:chExt cx="0" cy="0"/>
        </a:xfrm>
      </p:grpSpPr>
      <p:sp>
        <p:nvSpPr>
          <p:cNvPr id="103" name="Google Shape;103;p20"/>
          <p:cNvSpPr/>
          <p:nvPr/>
        </p:nvSpPr>
        <p:spPr>
          <a:xfrm>
            <a:off x="565560" y="636480"/>
            <a:ext cx="740988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UX Design (User Experience)</a:t>
            </a:r>
            <a:endParaRPr sz="4000" b="0" strike="noStrike">
              <a:latin typeface="Arial"/>
              <a:ea typeface="Arial"/>
              <a:cs typeface="Arial"/>
              <a:sym typeface="Arial"/>
            </a:endParaRPr>
          </a:p>
        </p:txBody>
      </p:sp>
      <p:sp>
        <p:nvSpPr>
          <p:cNvPr id="104" name="Google Shape;104;p20"/>
          <p:cNvSpPr/>
          <p:nvPr/>
        </p:nvSpPr>
        <p:spPr>
          <a:xfrm>
            <a:off x="565550" y="3403900"/>
            <a:ext cx="39954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r>
              <a:rPr lang="en-US" sz="2400">
                <a:solidFill>
                  <a:srgbClr val="181818"/>
                </a:solidFill>
                <a:latin typeface="Calibri"/>
                <a:ea typeface="Calibri"/>
                <a:cs typeface="Calibri"/>
                <a:sym typeface="Calibri"/>
              </a:rPr>
              <a:t>O design da experiência do usuário (ou UX design) é o processo que visa melhorar a satisfação do usuário com um produto ou serviço, melhorando a usabilidade, a acessibilidade e até mesmo a satisfação proporcionada na interação.</a:t>
            </a:r>
            <a:endParaRPr sz="2400">
              <a:solidFill>
                <a:srgbClr val="181818"/>
              </a:solidFill>
              <a:latin typeface="Calibri"/>
              <a:ea typeface="Calibri"/>
              <a:cs typeface="Calibri"/>
              <a:sym typeface="Calibri"/>
            </a:endParaRPr>
          </a:p>
          <a:p>
            <a:pPr marL="76319" marR="0" lvl="0" indent="0" algn="just"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a:p>
            <a:pPr marL="76320"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pic>
        <p:nvPicPr>
          <p:cNvPr id="105" name="Google Shape;105;p20"/>
          <p:cNvPicPr preferRelativeResize="0"/>
          <p:nvPr/>
        </p:nvPicPr>
        <p:blipFill>
          <a:blip r:embed="rId3">
            <a:alphaModFix/>
          </a:blip>
          <a:stretch>
            <a:fillRect/>
          </a:stretch>
        </p:blipFill>
        <p:spPr>
          <a:xfrm>
            <a:off x="4763475" y="3248850"/>
            <a:ext cx="3556250" cy="1778125"/>
          </a:xfrm>
          <a:prstGeom prst="rect">
            <a:avLst/>
          </a:prstGeom>
          <a:noFill/>
          <a:ln>
            <a:noFill/>
          </a:ln>
        </p:spPr>
      </p:pic>
      <p:pic>
        <p:nvPicPr>
          <p:cNvPr id="106" name="Google Shape;106;p20"/>
          <p:cNvPicPr preferRelativeResize="0"/>
          <p:nvPr/>
        </p:nvPicPr>
        <p:blipFill>
          <a:blip r:embed="rId4">
            <a:alphaModFix/>
          </a:blip>
          <a:stretch>
            <a:fillRect/>
          </a:stretch>
        </p:blipFill>
        <p:spPr>
          <a:xfrm>
            <a:off x="5119900" y="1418326"/>
            <a:ext cx="2668852" cy="17781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0"/>
        <p:cNvGrpSpPr/>
        <p:nvPr/>
      </p:nvGrpSpPr>
      <p:grpSpPr>
        <a:xfrm>
          <a:off x="0" y="0"/>
          <a:ext cx="0" cy="0"/>
          <a:chOff x="0" y="0"/>
          <a:chExt cx="0" cy="0"/>
        </a:xfrm>
      </p:grpSpPr>
      <p:sp>
        <p:nvSpPr>
          <p:cNvPr id="111" name="Google Shape;111;p21"/>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endParaRPr sz="4000" b="0" strike="noStrike">
              <a:latin typeface="Arial"/>
              <a:ea typeface="Arial"/>
              <a:cs typeface="Arial"/>
              <a:sym typeface="Arial"/>
            </a:endParaRPr>
          </a:p>
        </p:txBody>
      </p:sp>
      <p:pic>
        <p:nvPicPr>
          <p:cNvPr id="112" name="Google Shape;112;p21" descr="sketch website Cheaper Than Retail Price&gt; Buy Clothing, Accessories and  lifestyle products for women &amp; men -"/>
          <p:cNvPicPr preferRelativeResize="0"/>
          <p:nvPr/>
        </p:nvPicPr>
        <p:blipFill rotWithShape="1">
          <a:blip r:embed="rId3">
            <a:alphaModFix/>
          </a:blip>
          <a:srcRect b="8240"/>
          <a:stretch/>
        </p:blipFill>
        <p:spPr>
          <a:xfrm>
            <a:off x="371050" y="409800"/>
            <a:ext cx="2978700" cy="3081200"/>
          </a:xfrm>
          <a:prstGeom prst="rect">
            <a:avLst/>
          </a:prstGeom>
          <a:noFill/>
          <a:ln>
            <a:noFill/>
          </a:ln>
        </p:spPr>
      </p:pic>
      <p:pic>
        <p:nvPicPr>
          <p:cNvPr id="113" name="Google Shape;113;p21"/>
          <p:cNvPicPr preferRelativeResize="0"/>
          <p:nvPr/>
        </p:nvPicPr>
        <p:blipFill>
          <a:blip r:embed="rId4">
            <a:alphaModFix/>
          </a:blip>
          <a:stretch>
            <a:fillRect/>
          </a:stretch>
        </p:blipFill>
        <p:spPr>
          <a:xfrm>
            <a:off x="3731050" y="1532930"/>
            <a:ext cx="4792489" cy="3358018"/>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7"/>
        <p:cNvGrpSpPr/>
        <p:nvPr/>
      </p:nvGrpSpPr>
      <p:grpSpPr>
        <a:xfrm>
          <a:off x="0" y="0"/>
          <a:ext cx="0" cy="0"/>
          <a:chOff x="0" y="0"/>
          <a:chExt cx="0" cy="0"/>
        </a:xfrm>
      </p:grpSpPr>
      <p:pic>
        <p:nvPicPr>
          <p:cNvPr id="118" name="Google Shape;118;p22"/>
          <p:cNvPicPr preferRelativeResize="0"/>
          <p:nvPr/>
        </p:nvPicPr>
        <p:blipFill rotWithShape="1">
          <a:blip r:embed="rId3">
            <a:alphaModFix/>
          </a:blip>
          <a:srcRect l="12869" r="65086"/>
          <a:stretch/>
        </p:blipFill>
        <p:spPr>
          <a:xfrm>
            <a:off x="3648400" y="730575"/>
            <a:ext cx="1809851" cy="35679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Apresentação na tela (16:9)</PresentationFormat>
  <Slides>33</Slides>
  <Notes>33</Notes>
  <HiddenSlides>0</HiddenSlides>
  <ScaleCrop>false</ScaleCrop>
  <HeadingPairs>
    <vt:vector size="4" baseType="variant">
      <vt:variant>
        <vt:lpstr>Tema</vt:lpstr>
      </vt:variant>
      <vt:variant>
        <vt:i4>1</vt:i4>
      </vt:variant>
      <vt:variant>
        <vt:lpstr>Títulos de slides</vt:lpstr>
      </vt:variant>
      <vt:variant>
        <vt:i4>33</vt:i4>
      </vt:variant>
    </vt:vector>
  </HeadingPairs>
  <TitlesOfParts>
    <vt:vector size="34" baseType="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cp:revision>1</cp:revision>
  <dcterms:modified xsi:type="dcterms:W3CDTF">2023-02-16T15:51:34Z</dcterms:modified>
</cp:coreProperties>
</file>